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2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34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78FBC-7480-4CD3-87B2-E9676D4C2C4C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0E4ED-5973-4F37-97B7-13E0DE368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805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E4ED-5973-4F37-97B7-13E0DE368F6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E4ED-5973-4F37-97B7-13E0DE368F6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E4ED-5973-4F37-97B7-13E0DE368F6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E4ED-5973-4F37-97B7-13E0DE368F6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E4ED-5973-4F37-97B7-13E0DE368F64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E4ED-5973-4F37-97B7-13E0DE368F64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E4ED-5973-4F37-97B7-13E0DE368F64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E4ED-5973-4F37-97B7-13E0DE368F64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E4ED-5973-4F37-97B7-13E0DE368F6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E4ED-5973-4F37-97B7-13E0DE368F6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E4ED-5973-4F37-97B7-13E0DE368F6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E4ED-5973-4F37-97B7-13E0DE368F6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E4ED-5973-4F37-97B7-13E0DE368F6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E4ED-5973-4F37-97B7-13E0DE368F6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E4ED-5973-4F37-97B7-13E0DE368F6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0E4ED-5973-4F37-97B7-13E0DE368F6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54D8-7294-4301-B0BF-066B8FF63725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E9A6-FA20-4347-95DB-90515E1208F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54D8-7294-4301-B0BF-066B8FF63725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E9A6-FA20-4347-95DB-90515E120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54D8-7294-4301-B0BF-066B8FF63725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E9A6-FA20-4347-95DB-90515E120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54D8-7294-4301-B0BF-066B8FF63725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E9A6-FA20-4347-95DB-90515E120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54D8-7294-4301-B0BF-066B8FF63725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E9A6-FA20-4347-95DB-90515E1208F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54D8-7294-4301-B0BF-066B8FF63725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E9A6-FA20-4347-95DB-90515E120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54D8-7294-4301-B0BF-066B8FF63725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E9A6-FA20-4347-95DB-90515E120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54D8-7294-4301-B0BF-066B8FF63725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5CE9A6-FA20-4347-95DB-90515E1208F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54D8-7294-4301-B0BF-066B8FF63725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E9A6-FA20-4347-95DB-90515E120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54D8-7294-4301-B0BF-066B8FF63725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85CE9A6-FA20-4347-95DB-90515E120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9154D8-7294-4301-B0BF-066B8FF63725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E9A6-FA20-4347-95DB-90515E1208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9154D8-7294-4301-B0BF-066B8FF63725}" type="datetimeFigureOut">
              <a:rPr lang="en-US" smtClean="0"/>
              <a:t>10/29/2012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85CE9A6-FA20-4347-95DB-90515E1208F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___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owl.english.purdue.edu/owl/resource/559/05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owl.english.purdue.edu/owl/resource/559/09/" TargetMode="External"/><Relationship Id="rId4" Type="http://schemas.openxmlformats.org/officeDocument/2006/relationships/hyperlink" Target="http://owl.english.purdue.edu/owl/resource/559/06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rveymonkey.com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socialbrite.org/2010/09/16/5-top-online-survey-tools-for-nonprofits/" TargetMode="External"/><Relationship Id="rId4" Type="http://schemas.openxmlformats.org/officeDocument/2006/relationships/hyperlink" Target="http://www.zoomerang.com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global.mms.com/us/about/products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owl.english.purdue.edu/owl/resource/559/03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owl.english.purdue.edu/owl/resource/553/03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owl.english.purdue.edu/owl/resource/553/04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chive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Report Writing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Construct Questionnaire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600200"/>
            <a:ext cx="8001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Content</a:t>
            </a:r>
            <a:br>
              <a:rPr lang="en-US" b="1" dirty="0" smtClean="0"/>
            </a:br>
            <a:endParaRPr lang="en-US" b="1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Ask information not available elsewhere</a:t>
            </a:r>
            <a:br>
              <a:rPr lang="en-US" dirty="0" smtClean="0"/>
            </a:b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Purpose for each question; use direct approach</a:t>
            </a:r>
            <a:br>
              <a:rPr lang="en-US" dirty="0" smtClean="0"/>
            </a:b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Precise wording to avoid misunderstanding</a:t>
            </a:r>
            <a:br>
              <a:rPr lang="en-US" dirty="0" smtClean="0"/>
            </a:b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Ensure one response for each question and no overlapping categories</a:t>
            </a:r>
            <a:br>
              <a:rPr lang="en-US" dirty="0" smtClean="0"/>
            </a:b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Careful about asking sensitive questions—age, salary, morals</a:t>
            </a:r>
            <a:br>
              <a:rPr lang="en-US" dirty="0" smtClean="0"/>
            </a:b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Pilot-test to check questions functions as intended and revise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Construct Questionnaire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600200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Organization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Arrange questions in logical order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Group or divide into sections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Arrange alternatives for each question in logical order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Numerical, chronological or alphabetical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Use descriptive title, provide directions, include instructions for return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Format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Use easy-to-answer format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Check-off questions draw most responses , easy to tabulate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Use free-response items when necessary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Ensure questionnaire has professional appearance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Simple and attractive format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Proofread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371600"/>
            <a:ext cx="8001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</a:t>
            </a:r>
          </a:p>
          <a:p>
            <a:r>
              <a:rPr lang="en-US" dirty="0" smtClean="0"/>
              <a:t>Do you think our company should open an on-site child care center?</a:t>
            </a:r>
          </a:p>
          <a:p>
            <a:r>
              <a:rPr lang="en-US" dirty="0"/>
              <a:t>	</a:t>
            </a:r>
            <a:r>
              <a:rPr lang="en-US" dirty="0" smtClean="0"/>
              <a:t>________yes</a:t>
            </a:r>
          </a:p>
          <a:p>
            <a:r>
              <a:rPr lang="en-US" dirty="0"/>
              <a:t>	</a:t>
            </a:r>
            <a:r>
              <a:rPr lang="en-US" dirty="0" smtClean="0"/>
              <a:t>________no</a:t>
            </a:r>
          </a:p>
          <a:p>
            <a:endParaRPr lang="en-US" dirty="0"/>
          </a:p>
          <a:p>
            <a:r>
              <a:rPr lang="en-US" dirty="0" smtClean="0"/>
              <a:t>BETTER</a:t>
            </a:r>
          </a:p>
          <a:p>
            <a:r>
              <a:rPr lang="en-US" dirty="0" smtClean="0"/>
              <a:t>Which of the following additional benefits would you most prefer?</a:t>
            </a:r>
          </a:p>
          <a:p>
            <a:r>
              <a:rPr lang="en-US" dirty="0"/>
              <a:t>	</a:t>
            </a:r>
            <a:r>
              <a:rPr lang="en-US" dirty="0" smtClean="0"/>
              <a:t>_______a dental insurance plan</a:t>
            </a:r>
          </a:p>
          <a:p>
            <a:r>
              <a:rPr lang="en-US" dirty="0"/>
              <a:t>	</a:t>
            </a:r>
            <a:r>
              <a:rPr lang="en-US" dirty="0" smtClean="0"/>
              <a:t>_______an on-site child care center</a:t>
            </a:r>
          </a:p>
          <a:p>
            <a:r>
              <a:rPr lang="en-US" dirty="0"/>
              <a:t>	</a:t>
            </a:r>
            <a:r>
              <a:rPr lang="en-US" dirty="0" smtClean="0"/>
              <a:t>_______three personal-leave days annually</a:t>
            </a:r>
          </a:p>
          <a:p>
            <a:r>
              <a:rPr lang="en-US" dirty="0"/>
              <a:t>	</a:t>
            </a:r>
            <a:r>
              <a:rPr lang="en-US" dirty="0" smtClean="0"/>
              <a:t>_______other (please specify: _____________________)</a:t>
            </a:r>
          </a:p>
          <a:p>
            <a:endParaRPr lang="en-US" dirty="0"/>
          </a:p>
          <a:p>
            <a:r>
              <a:rPr lang="en-US" dirty="0" smtClean="0"/>
              <a:t>NOT</a:t>
            </a:r>
          </a:p>
          <a:p>
            <a:r>
              <a:rPr lang="en-US" dirty="0" smtClean="0"/>
              <a:t>Our company should spend less money on advertising and more money on research and development</a:t>
            </a:r>
          </a:p>
          <a:p>
            <a:r>
              <a:rPr lang="en-US" dirty="0"/>
              <a:t>	</a:t>
            </a:r>
            <a:r>
              <a:rPr lang="en-US" dirty="0" smtClean="0"/>
              <a:t>_______agree</a:t>
            </a:r>
          </a:p>
          <a:p>
            <a:r>
              <a:rPr lang="en-US" dirty="0"/>
              <a:t>	</a:t>
            </a:r>
            <a:r>
              <a:rPr lang="en-US" dirty="0" smtClean="0"/>
              <a:t>_______disagree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543800" cy="5334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Announce </a:t>
            </a:r>
            <a:r>
              <a:rPr lang="en-US" sz="3200" dirty="0" smtClean="0"/>
              <a:t>Questionnaire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533400"/>
            <a:ext cx="86868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Addresses and identifies audience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Dear Ashford University Student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Begins with attention getter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If you’re like most students . . ., you face challenges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Captures interest with something audience relates </a:t>
            </a:r>
            <a:r>
              <a:rPr lang="en-US" dirty="0" smtClean="0"/>
              <a:t>to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Forwarding email can be misused or misunderstood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Includes clear request and emphasizes survey is short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Your input on this short survey will help current students and . . .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Provide reasons to participate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You can give us a better understanding of how students. . .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Explain survey structure and how much time is required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The first part of the survey takes about 3 minutes . . .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Expresses appreciation; makes questionnaire easy to access via a link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Your participation in this project is . . .You can  find the survey at </a:t>
            </a:r>
            <a:r>
              <a:rPr lang="en-US" dirty="0" smtClean="0">
                <a:hlinkClick r:id="rId3"/>
              </a:rPr>
              <a:t>http://www.___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Include researchers’ names but no signatures in email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Survey Links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1752600"/>
            <a:ext cx="807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http://owl.english.purdue.edu/owl/resource/559/05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4"/>
              </a:rPr>
              <a:t>http://owl.english.purdue.edu/owl/resource/559/06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5"/>
              </a:rPr>
              <a:t>http://owl.english.purdue.edu/owl/resource/559/09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Assignment (Part I)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676400"/>
            <a:ext cx="8305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Imagine you are planning a start-up business targeted to Ashford students.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Decide on your business concept (service or product)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Write 8-12 questions to determine whether your idea will be popular.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Create a free online survey at </a:t>
            </a:r>
            <a:r>
              <a:rPr lang="en-US" dirty="0" smtClean="0">
                <a:hlinkClick r:id="rId3"/>
              </a:rPr>
              <a:t>www.surveymonkey.com</a:t>
            </a:r>
            <a:r>
              <a:rPr lang="en-US" dirty="0" smtClean="0"/>
              <a:t> or </a:t>
            </a:r>
            <a:r>
              <a:rPr lang="en-US" dirty="0" smtClean="0">
                <a:hlinkClick r:id="rId4"/>
              </a:rPr>
              <a:t>www.zoomerang.com</a:t>
            </a:r>
            <a:r>
              <a:rPr lang="en-US" dirty="0" smtClean="0"/>
              <a:t>. </a:t>
            </a:r>
            <a:r>
              <a:rPr lang="en-US" dirty="0"/>
              <a:t>Or read, </a:t>
            </a:r>
            <a:r>
              <a:rPr lang="en-US" dirty="0">
                <a:hlinkClick r:id="rId5"/>
              </a:rPr>
              <a:t>http://www.socialbrite.org/2010/09/16/5-top-online-survey-tools-for-nonprofits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Distribute survey to 3-4 </a:t>
            </a:r>
            <a:r>
              <a:rPr lang="en-US" dirty="0" smtClean="0"/>
              <a:t>classmates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Collect responses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Submit </a:t>
            </a:r>
            <a:r>
              <a:rPr lang="en-US" dirty="0" smtClean="0">
                <a:solidFill>
                  <a:srgbClr val="FFFF00"/>
                </a:solidFill>
              </a:rPr>
              <a:t>to drop box:  Start-up Business Survey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4953000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Pair up to evaluate questions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Provide feedback about questionnaire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Which questions were most effective, why?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Which questions were least effective, why?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57200" y="4466808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Part II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6338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Create a Chart to Compare Data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676400"/>
            <a:ext cx="8534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According to Mars, Inc., each bag of M&amp;Ms should contain the percentage of colors  should be:</a:t>
            </a:r>
          </a:p>
          <a:p>
            <a:r>
              <a:rPr lang="en-US" dirty="0"/>
              <a:t>	</a:t>
            </a:r>
            <a:r>
              <a:rPr lang="en-US" dirty="0" smtClean="0"/>
              <a:t>30%	Red</a:t>
            </a:r>
          </a:p>
          <a:p>
            <a:r>
              <a:rPr lang="en-US" dirty="0"/>
              <a:t>	</a:t>
            </a:r>
            <a:r>
              <a:rPr lang="en-US" dirty="0" smtClean="0"/>
              <a:t>20%	Green</a:t>
            </a:r>
          </a:p>
          <a:p>
            <a:r>
              <a:rPr lang="en-US" dirty="0"/>
              <a:t>	</a:t>
            </a:r>
            <a:r>
              <a:rPr lang="en-US" dirty="0" smtClean="0"/>
              <a:t>20%	</a:t>
            </a:r>
            <a:r>
              <a:rPr lang="en-US" dirty="0" smtClean="0"/>
              <a:t>Blue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10%	Yellow</a:t>
            </a:r>
          </a:p>
          <a:p>
            <a:r>
              <a:rPr lang="en-US" dirty="0"/>
              <a:t>	</a:t>
            </a:r>
            <a:r>
              <a:rPr lang="en-US" dirty="0" smtClean="0"/>
              <a:t>10%	Brown</a:t>
            </a:r>
          </a:p>
          <a:p>
            <a:r>
              <a:rPr lang="en-US" dirty="0"/>
              <a:t>	</a:t>
            </a:r>
            <a:r>
              <a:rPr lang="en-US" dirty="0" smtClean="0"/>
              <a:t>10%	Orange</a:t>
            </a:r>
          </a:p>
          <a:p>
            <a:endParaRPr lang="en-US" dirty="0"/>
          </a:p>
          <a:p>
            <a:r>
              <a:rPr lang="en-US" dirty="0" smtClean="0"/>
              <a:t>Separate M&amp;Ms by color</a:t>
            </a:r>
          </a:p>
          <a:p>
            <a:r>
              <a:rPr lang="en-US" dirty="0" smtClean="0"/>
              <a:t>Compare percentage of occurrence of colors to M&amp;Ms standard</a:t>
            </a:r>
          </a:p>
          <a:p>
            <a:r>
              <a:rPr lang="en-US" dirty="0" smtClean="0"/>
              <a:t>Create a chart to show the comparison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Source: </a:t>
            </a:r>
            <a:r>
              <a:rPr lang="en-US" dirty="0" smtClean="0">
                <a:hlinkClick r:id="rId3"/>
              </a:rPr>
              <a:t>http://global.mms.com/us/about/products/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Who Reads and Writes Reports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828800"/>
            <a:ext cx="7924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Sales Managers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Field Reps 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VP Information Technology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Store Managers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Human Resources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Staff 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Product Manager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Market Research Test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Business Development Manager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Usage Rates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Sources for a Report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447800"/>
            <a:ext cx="7467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Define report purpose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Analyze intended audience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Determine data needed to solve problem or make decision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FACTOR the problem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BREAK IT DOWN to determine data to collect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You own a small chain of restaurants and are considering offering healthier menu choices for children.  What do you need to find out?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What is the nutritional content of current menu options?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What are industry trends?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How prevalent is movement toward healthier menus?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How might customers respond to change?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Which meals would they prefer?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How much would healthier food cost?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Types of Data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29540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Secondary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Collected by someone else for other purpose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Published or unpublished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1" y="2667000"/>
          <a:ext cx="61722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Published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Unpublished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Internet resources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Company records</a:t>
                      </a:r>
                      <a:r>
                        <a:rPr lang="en-US" baseline="0" dirty="0" smtClean="0"/>
                        <a:t> (reports and communications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Journal, magazine,</a:t>
                      </a:r>
                      <a:r>
                        <a:rPr lang="en-US" baseline="0" dirty="0" smtClean="0"/>
                        <a:t> and newspaper articles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Legal documents (court records)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Books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Personal files (expense records)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Brochures and pamphlets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Medical records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Technical reports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Primary Data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752600"/>
            <a:ext cx="8229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Collected by researcher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More control over accuracy, completeness, relevance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Three main methods to collect data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Surveys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Observation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Experimentation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Review data already collected (review of literature)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Focus on secondary data first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Consider whether appropriate for </a:t>
            </a:r>
            <a:r>
              <a:rPr lang="en-US" dirty="0" smtClean="0"/>
              <a:t>purpose</a:t>
            </a:r>
          </a:p>
          <a:p>
            <a:pPr lvl="1">
              <a:buFont typeface="Arial" pitchFamily="34" charset="0"/>
              <a:buChar char="•"/>
            </a:pPr>
            <a:endParaRPr lang="en-US" dirty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/>
          </a:p>
          <a:p>
            <a:pPr lvl="1"/>
            <a:r>
              <a:rPr lang="en-US" dirty="0">
                <a:hlinkClick r:id="rId3"/>
              </a:rPr>
              <a:t>http://owl.english.purdue.edu/owl/resource/559/03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Relevant Sources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752600"/>
            <a:ext cx="7086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School Library Databases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Business Source </a:t>
            </a:r>
            <a:r>
              <a:rPr lang="en-US" dirty="0" smtClean="0"/>
              <a:t>Premier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ProQuest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LexisNexis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EbscoHost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Internet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Google and Google Scholar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err="1" smtClean="0"/>
              <a:t>Dogpile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Wikipedia for definitions </a:t>
            </a:r>
            <a:r>
              <a:rPr lang="en-US" dirty="0" smtClean="0"/>
              <a:t>only</a:t>
            </a:r>
          </a:p>
          <a:p>
            <a:pPr lvl="1">
              <a:buFont typeface="Arial" pitchFamily="34" charset="0"/>
              <a:buChar char="•"/>
            </a:pPr>
            <a:endParaRPr lang="en-US" dirty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>
                <a:hlinkClick r:id="rId3"/>
              </a:rPr>
              <a:t>http://owl.english.purdue.edu/owl/resource/553/03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>
                <a:hlinkClick r:id="rId4"/>
              </a:rPr>
              <a:t>http://owl.english.purdue.edu/owl/resource/553/04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Evaluate Web Sources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219200"/>
            <a:ext cx="8382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Authority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Look for links that say, Who We Are, About this Site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Credibility of site owners (experience, credentials, publications, press)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Other sites linking to this site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Domain Extension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Accuracy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Research sources documented and cited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Spelling error s or incorrect uses of grammar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Background information verified for accuracy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Check site existence at </a:t>
            </a:r>
            <a:r>
              <a:rPr lang="en-US" dirty="0" smtClean="0">
                <a:hlinkClick r:id="rId3"/>
              </a:rPr>
              <a:t>www.archive.org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Purpose/Objectivity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Purpose of site (educational, commercial, entertainment)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Clear distinction between opinion and fact?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Who is intended audience? Organization of site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Evaluate Web Sources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905000"/>
            <a:ext cx="8305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Coverage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One aspect of topic or depth of content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What information in included or omitted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Page complete or under construction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r>
              <a:rPr lang="en-US" b="1" dirty="0" smtClean="0"/>
              <a:t>Currency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Last site update or revised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How often updated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Dead Links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4582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Collect Data through Questionnaires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066800"/>
            <a:ext cx="8001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Survey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Uses questionnaires, telephone, email inquiries or interviews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Advantages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Representative sampling over specified geographical area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Inexpensive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Mailed or online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Anonymity increases validity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Time convenient</a:t>
            </a:r>
            <a:br>
              <a:rPr lang="en-US" dirty="0" smtClean="0"/>
            </a:b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Disadvantages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Low response rate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Non respondents not typical of population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Non respondents not as educated, sociable, etc.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Used only when</a:t>
            </a:r>
          </a:p>
          <a:p>
            <a:pPr lvl="3">
              <a:buFont typeface="Arial" pitchFamily="34" charset="0"/>
              <a:buChar char="•"/>
            </a:pPr>
            <a:r>
              <a:rPr lang="en-US" dirty="0" smtClean="0"/>
              <a:t>Information can be provided easily/quickly</a:t>
            </a:r>
          </a:p>
          <a:p>
            <a:pPr lvl="3">
              <a:buFont typeface="Arial" pitchFamily="34" charset="0"/>
              <a:buChar char="•"/>
            </a:pPr>
            <a:r>
              <a:rPr lang="en-US" dirty="0" smtClean="0"/>
              <a:t>Target audience homogeneous</a:t>
            </a:r>
          </a:p>
          <a:p>
            <a:pPr lvl="3">
              <a:buFont typeface="Arial" pitchFamily="34" charset="0"/>
              <a:buChar char="•"/>
            </a:pPr>
            <a:r>
              <a:rPr lang="en-US" dirty="0" smtClean="0"/>
              <a:t>Sufficient time available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548</TotalTime>
  <Words>450</Words>
  <Application>Microsoft Office PowerPoint</Application>
  <PresentationFormat>On-screen Show (4:3)</PresentationFormat>
  <Paragraphs>219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Technic</vt:lpstr>
      <vt:lpstr>Report Writing</vt:lpstr>
      <vt:lpstr>Who Reads and Writes Reports</vt:lpstr>
      <vt:lpstr>Sources for a Report</vt:lpstr>
      <vt:lpstr>Types of Data</vt:lpstr>
      <vt:lpstr>Primary Data</vt:lpstr>
      <vt:lpstr>Relevant Sources</vt:lpstr>
      <vt:lpstr>Evaluate Web Sources</vt:lpstr>
      <vt:lpstr>Evaluate Web Sources</vt:lpstr>
      <vt:lpstr>Collect Data through Questionnaires</vt:lpstr>
      <vt:lpstr>Construct Questionnaire</vt:lpstr>
      <vt:lpstr>Construct Questionnaire</vt:lpstr>
      <vt:lpstr>Examples</vt:lpstr>
      <vt:lpstr>Announce Questionnaire</vt:lpstr>
      <vt:lpstr>Survey Links</vt:lpstr>
      <vt:lpstr>Assignment (Part I)</vt:lpstr>
      <vt:lpstr>PowerPoint Presentation</vt:lpstr>
      <vt:lpstr>Create a Chart to Compare Data</vt:lpstr>
    </vt:vector>
  </TitlesOfParts>
  <Company>Acer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Writing</dc:title>
  <dc:creator>Valued Acer Customer</dc:creator>
  <cp:lastModifiedBy>Diane Cornilsen</cp:lastModifiedBy>
  <cp:revision>24</cp:revision>
  <dcterms:created xsi:type="dcterms:W3CDTF">2012-10-28T15:44:13Z</dcterms:created>
  <dcterms:modified xsi:type="dcterms:W3CDTF">2012-10-29T17:45:19Z</dcterms:modified>
</cp:coreProperties>
</file>