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57" r:id="rId4"/>
    <p:sldId id="260" r:id="rId5"/>
    <p:sldId id="261" r:id="rId6"/>
    <p:sldId id="265" r:id="rId7"/>
    <p:sldId id="263" r:id="rId8"/>
    <p:sldId id="266" r:id="rId9"/>
    <p:sldId id="262" r:id="rId10"/>
    <p:sldId id="267" r:id="rId11"/>
    <p:sldId id="268" r:id="rId12"/>
    <p:sldId id="258" r:id="rId1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AFC6D333-3DE2-4760-A736-A0C1B37EDD8C}">
          <p14:sldIdLst>
            <p14:sldId id="256"/>
            <p14:sldId id="259"/>
            <p14:sldId id="257"/>
            <p14:sldId id="260"/>
          </p14:sldIdLst>
        </p14:section>
        <p14:section name="Tour Packages" id="{76DFC470-2DB4-4EF5-AA4C-DF9076EDFE73}">
          <p14:sldIdLst>
            <p14:sldId id="261"/>
            <p14:sldId id="265"/>
            <p14:sldId id="263"/>
            <p14:sldId id="266"/>
            <p14:sldId id="262"/>
            <p14:sldId id="267"/>
            <p14:sldId id="268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570"/>
    </p:cViewPr>
  </p:sorterViewPr>
  <p:notesViewPr>
    <p:cSldViewPr>
      <p:cViewPr varScale="1">
        <p:scale>
          <a:sx n="76" d="100"/>
          <a:sy n="76" d="100"/>
        </p:scale>
        <p:origin x="-798" y="-96"/>
      </p:cViewPr>
      <p:guideLst>
        <p:guide orient="horz" pos="2160"/>
        <p:guide pos="288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Standard Rail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Price</c:v>
                </c:pt>
                <c:pt idx="1">
                  <c:v>Safety</c:v>
                </c:pt>
                <c:pt idx="2">
                  <c:v>Culture</c:v>
                </c:pt>
              </c:strCache>
            </c:strRef>
          </c:cat>
          <c:val>
            <c:numRef>
              <c:f>Sheet1!$B$2:$D$2</c:f>
              <c:numCache>
                <c:formatCode>0%</c:formatCode>
                <c:ptCount val="3"/>
                <c:pt idx="0">
                  <c:v>0.63</c:v>
                </c:pt>
                <c:pt idx="1">
                  <c:v>0.76</c:v>
                </c:pt>
                <c:pt idx="2">
                  <c:v>0.54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Deluxe Rail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Price</c:v>
                </c:pt>
                <c:pt idx="1">
                  <c:v>Safety</c:v>
                </c:pt>
                <c:pt idx="2">
                  <c:v>Culture</c:v>
                </c:pt>
              </c:strCache>
            </c:strRef>
          </c:cat>
          <c:val>
            <c:numRef>
              <c:f>Sheet1!$B$3:$D$3</c:f>
              <c:numCache>
                <c:formatCode>0%</c:formatCode>
                <c:ptCount val="3"/>
                <c:pt idx="0">
                  <c:v>0.49</c:v>
                </c:pt>
                <c:pt idx="1">
                  <c:v>0.84</c:v>
                </c:pt>
                <c:pt idx="2">
                  <c:v>0.79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Cruise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Price</c:v>
                </c:pt>
                <c:pt idx="1">
                  <c:v>Safety</c:v>
                </c:pt>
                <c:pt idx="2">
                  <c:v>Culture</c:v>
                </c:pt>
              </c:strCache>
            </c:strRef>
          </c:cat>
          <c:val>
            <c:numRef>
              <c:f>Sheet1!$B$4:$D$4</c:f>
              <c:numCache>
                <c:formatCode>0%</c:formatCode>
                <c:ptCount val="3"/>
                <c:pt idx="0">
                  <c:v>0.56999999999999995</c:v>
                </c:pt>
                <c:pt idx="1">
                  <c:v>0.9</c:v>
                </c:pt>
                <c:pt idx="2">
                  <c:v>0.41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Traditional</c:v>
                </c:pt>
              </c:strCache>
            </c:strRef>
          </c:tx>
          <c:invertIfNegative val="0"/>
          <c:cat>
            <c:strRef>
              <c:f>Sheet1!$B$1:$D$1</c:f>
              <c:strCache>
                <c:ptCount val="3"/>
                <c:pt idx="0">
                  <c:v>Price</c:v>
                </c:pt>
                <c:pt idx="1">
                  <c:v>Safety</c:v>
                </c:pt>
                <c:pt idx="2">
                  <c:v>Culture</c:v>
                </c:pt>
              </c:strCache>
            </c:strRef>
          </c:cat>
          <c:val>
            <c:numRef>
              <c:f>Sheet1!$B$5:$D$5</c:f>
              <c:numCache>
                <c:formatCode>0%</c:formatCode>
                <c:ptCount val="3"/>
                <c:pt idx="0">
                  <c:v>0.71</c:v>
                </c:pt>
                <c:pt idx="1">
                  <c:v>0.56000000000000005</c:v>
                </c:pt>
                <c:pt idx="2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1895936"/>
        <c:axId val="21562112"/>
      </c:barChart>
      <c:catAx>
        <c:axId val="141895936"/>
        <c:scaling>
          <c:orientation val="minMax"/>
        </c:scaling>
        <c:delete val="0"/>
        <c:axPos val="b"/>
        <c:majorTickMark val="out"/>
        <c:minorTickMark val="none"/>
        <c:tickLblPos val="nextTo"/>
        <c:crossAx val="21562112"/>
        <c:crosses val="autoZero"/>
        <c:auto val="1"/>
        <c:lblAlgn val="ctr"/>
        <c:lblOffset val="100"/>
        <c:noMultiLvlLbl val="0"/>
      </c:catAx>
      <c:valAx>
        <c:axId val="215621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1895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85BB0-AFD7-4400-A08A-6DE937C8EE3A}" type="doc">
      <dgm:prSet loTypeId="urn:microsoft.com/office/officeart/2005/8/layout/matrix3" loCatId="matrix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0A4103-4F7B-4E4D-8FA0-F90E116C77BC}">
      <dgm:prSet/>
      <dgm:spPr/>
      <dgm:t>
        <a:bodyPr/>
        <a:lstStyle/>
        <a:p>
          <a:pPr rtl="0"/>
          <a:r>
            <a:rPr lang="en-US" b="1" dirty="0" smtClean="0"/>
            <a:t>Royal Package</a:t>
          </a:r>
          <a:endParaRPr lang="en-US" dirty="0"/>
        </a:p>
      </dgm:t>
    </dgm:pt>
    <dgm:pt modelId="{70DD6629-AA02-44E9-A2F9-E63F101FF914}" type="parTrans" cxnId="{A6EF7FA0-2E59-4426-8BA0-632045219D6A}">
      <dgm:prSet/>
      <dgm:spPr/>
      <dgm:t>
        <a:bodyPr/>
        <a:lstStyle/>
        <a:p>
          <a:endParaRPr lang="en-US"/>
        </a:p>
      </dgm:t>
    </dgm:pt>
    <dgm:pt modelId="{1679C3F4-0DB7-40C1-82D0-471EB42CEAB5}" type="sibTrans" cxnId="{A6EF7FA0-2E59-4426-8BA0-632045219D6A}">
      <dgm:prSet/>
      <dgm:spPr/>
      <dgm:t>
        <a:bodyPr/>
        <a:lstStyle/>
        <a:p>
          <a:endParaRPr lang="en-US"/>
        </a:p>
      </dgm:t>
    </dgm:pt>
    <dgm:pt modelId="{B651DDC4-D40B-4A3F-BC62-BA3EA232EE3A}">
      <dgm:prSet/>
      <dgm:spPr/>
      <dgm:t>
        <a:bodyPr/>
        <a:lstStyle/>
        <a:p>
          <a:pPr rtl="0"/>
          <a:r>
            <a:rPr lang="en-US" b="1" dirty="0" smtClean="0"/>
            <a:t>Exclusive</a:t>
          </a:r>
          <a:r>
            <a:rPr lang="en-US" b="1" baseline="0" dirty="0" smtClean="0"/>
            <a:t> Package</a:t>
          </a:r>
          <a:endParaRPr lang="en-US" dirty="0"/>
        </a:p>
      </dgm:t>
    </dgm:pt>
    <dgm:pt modelId="{B75CE688-B4FC-453E-B5BB-3E5251E2063E}" type="parTrans" cxnId="{B61A727B-FC1F-480A-8A88-E35138EB91CC}">
      <dgm:prSet/>
      <dgm:spPr/>
      <dgm:t>
        <a:bodyPr/>
        <a:lstStyle/>
        <a:p>
          <a:endParaRPr lang="en-US"/>
        </a:p>
      </dgm:t>
    </dgm:pt>
    <dgm:pt modelId="{64B39F76-9C33-4814-9921-F075A592A27C}" type="sibTrans" cxnId="{B61A727B-FC1F-480A-8A88-E35138EB91CC}">
      <dgm:prSet/>
      <dgm:spPr/>
      <dgm:t>
        <a:bodyPr/>
        <a:lstStyle/>
        <a:p>
          <a:endParaRPr lang="en-US"/>
        </a:p>
      </dgm:t>
    </dgm:pt>
    <dgm:pt modelId="{AC795A32-7318-4CF7-A8D8-BA05432A8B08}">
      <dgm:prSet/>
      <dgm:spPr/>
      <dgm:t>
        <a:bodyPr/>
        <a:lstStyle/>
        <a:p>
          <a:pPr rtl="0"/>
          <a:r>
            <a:rPr lang="en-US" b="1" baseline="0" dirty="0" smtClean="0"/>
            <a:t>Deluxe Package</a:t>
          </a:r>
          <a:endParaRPr lang="en-US" dirty="0"/>
        </a:p>
      </dgm:t>
    </dgm:pt>
    <dgm:pt modelId="{FD992782-42D6-4FDF-8C9D-363DC67B56E6}" type="parTrans" cxnId="{F74E0882-651F-4E5D-9D5A-17C3B1D55DAA}">
      <dgm:prSet/>
      <dgm:spPr/>
      <dgm:t>
        <a:bodyPr/>
        <a:lstStyle/>
        <a:p>
          <a:endParaRPr lang="en-US"/>
        </a:p>
      </dgm:t>
    </dgm:pt>
    <dgm:pt modelId="{E4491393-1A95-469B-89BC-8BBC0F1B6998}" type="sibTrans" cxnId="{F74E0882-651F-4E5D-9D5A-17C3B1D55DAA}">
      <dgm:prSet/>
      <dgm:spPr/>
      <dgm:t>
        <a:bodyPr/>
        <a:lstStyle/>
        <a:p>
          <a:endParaRPr lang="en-US"/>
        </a:p>
      </dgm:t>
    </dgm:pt>
    <dgm:pt modelId="{DEDCFEBB-E030-4195-B706-40D05B9B2850}">
      <dgm:prSet/>
      <dgm:spPr/>
      <dgm:t>
        <a:bodyPr/>
        <a:lstStyle/>
        <a:p>
          <a:pPr rtl="0"/>
          <a:r>
            <a:rPr lang="en-US" b="1" baseline="0" dirty="0" smtClean="0"/>
            <a:t>Classic Package</a:t>
          </a:r>
          <a:endParaRPr lang="en-US" dirty="0"/>
        </a:p>
      </dgm:t>
    </dgm:pt>
    <dgm:pt modelId="{01178190-E13E-44C8-9603-B9615462D4DF}" type="parTrans" cxnId="{E7771D13-0C3D-4149-B170-C25BC6CD02DA}">
      <dgm:prSet/>
      <dgm:spPr/>
      <dgm:t>
        <a:bodyPr/>
        <a:lstStyle/>
        <a:p>
          <a:endParaRPr lang="en-US"/>
        </a:p>
      </dgm:t>
    </dgm:pt>
    <dgm:pt modelId="{E3639C0B-F463-4311-A21D-C62DC8FEC133}" type="sibTrans" cxnId="{E7771D13-0C3D-4149-B170-C25BC6CD02DA}">
      <dgm:prSet/>
      <dgm:spPr/>
      <dgm:t>
        <a:bodyPr/>
        <a:lstStyle/>
        <a:p>
          <a:endParaRPr lang="en-US"/>
        </a:p>
      </dgm:t>
    </dgm:pt>
    <dgm:pt modelId="{52842349-8529-40BE-8A50-6BB8A9DB30BC}" type="pres">
      <dgm:prSet presAssocID="{3C085BB0-AFD7-4400-A08A-6DE937C8EE3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4ED86F-157F-481A-8CD4-1709413E51EF}" type="pres">
      <dgm:prSet presAssocID="{3C085BB0-AFD7-4400-A08A-6DE937C8EE3A}" presName="diamond" presStyleLbl="bgShp" presStyleIdx="0" presStyleCnt="1"/>
      <dgm:spPr/>
    </dgm:pt>
    <dgm:pt modelId="{ADC2CE15-BE7F-4FDD-A4DA-28EF8A59154E}" type="pres">
      <dgm:prSet presAssocID="{3C085BB0-AFD7-4400-A08A-6DE937C8EE3A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7C79F0-C5C5-483A-8666-9CC474B1B7F0}" type="pres">
      <dgm:prSet presAssocID="{3C085BB0-AFD7-4400-A08A-6DE937C8EE3A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32BB8D-AF11-416B-8CF7-8AE516501015}" type="pres">
      <dgm:prSet presAssocID="{3C085BB0-AFD7-4400-A08A-6DE937C8EE3A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AE932-E5F7-49C7-AEB9-D1A0E0FD92F5}" type="pres">
      <dgm:prSet presAssocID="{3C085BB0-AFD7-4400-A08A-6DE937C8EE3A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234A23-3DCE-49CC-B109-DE92E82A840A}" type="presOf" srcId="{3C085BB0-AFD7-4400-A08A-6DE937C8EE3A}" destId="{52842349-8529-40BE-8A50-6BB8A9DB30BC}" srcOrd="0" destOrd="0" presId="urn:microsoft.com/office/officeart/2005/8/layout/matrix3"/>
    <dgm:cxn modelId="{A6EF7FA0-2E59-4426-8BA0-632045219D6A}" srcId="{3C085BB0-AFD7-4400-A08A-6DE937C8EE3A}" destId="{840A4103-4F7B-4E4D-8FA0-F90E116C77BC}" srcOrd="1" destOrd="0" parTransId="{70DD6629-AA02-44E9-A2F9-E63F101FF914}" sibTransId="{1679C3F4-0DB7-40C1-82D0-471EB42CEAB5}"/>
    <dgm:cxn modelId="{022AD852-8D3E-4382-B25F-6C3E1EF36CCC}" type="presOf" srcId="{DEDCFEBB-E030-4195-B706-40D05B9B2850}" destId="{9D32BB8D-AF11-416B-8CF7-8AE516501015}" srcOrd="0" destOrd="0" presId="urn:microsoft.com/office/officeart/2005/8/layout/matrix3"/>
    <dgm:cxn modelId="{B61A727B-FC1F-480A-8A88-E35138EB91CC}" srcId="{3C085BB0-AFD7-4400-A08A-6DE937C8EE3A}" destId="{B651DDC4-D40B-4A3F-BC62-BA3EA232EE3A}" srcOrd="0" destOrd="0" parTransId="{B75CE688-B4FC-453E-B5BB-3E5251E2063E}" sibTransId="{64B39F76-9C33-4814-9921-F075A592A27C}"/>
    <dgm:cxn modelId="{E7771D13-0C3D-4149-B170-C25BC6CD02DA}" srcId="{3C085BB0-AFD7-4400-A08A-6DE937C8EE3A}" destId="{DEDCFEBB-E030-4195-B706-40D05B9B2850}" srcOrd="2" destOrd="0" parTransId="{01178190-E13E-44C8-9603-B9615462D4DF}" sibTransId="{E3639C0B-F463-4311-A21D-C62DC8FEC133}"/>
    <dgm:cxn modelId="{8651A675-F9B2-4F69-9912-0F8184065672}" type="presOf" srcId="{AC795A32-7318-4CF7-A8D8-BA05432A8B08}" destId="{CCEAE932-E5F7-49C7-AEB9-D1A0E0FD92F5}" srcOrd="0" destOrd="0" presId="urn:microsoft.com/office/officeart/2005/8/layout/matrix3"/>
    <dgm:cxn modelId="{F74E0882-651F-4E5D-9D5A-17C3B1D55DAA}" srcId="{3C085BB0-AFD7-4400-A08A-6DE937C8EE3A}" destId="{AC795A32-7318-4CF7-A8D8-BA05432A8B08}" srcOrd="3" destOrd="0" parTransId="{FD992782-42D6-4FDF-8C9D-363DC67B56E6}" sibTransId="{E4491393-1A95-469B-89BC-8BBC0F1B6998}"/>
    <dgm:cxn modelId="{D8AFFEE1-62E9-4BC9-9669-942ADDCDCF67}" type="presOf" srcId="{B651DDC4-D40B-4A3F-BC62-BA3EA232EE3A}" destId="{ADC2CE15-BE7F-4FDD-A4DA-28EF8A59154E}" srcOrd="0" destOrd="0" presId="urn:microsoft.com/office/officeart/2005/8/layout/matrix3"/>
    <dgm:cxn modelId="{AC12FF13-7081-4193-80DE-1BCE92D66FCF}" type="presOf" srcId="{840A4103-4F7B-4E4D-8FA0-F90E116C77BC}" destId="{9A7C79F0-C5C5-483A-8666-9CC474B1B7F0}" srcOrd="0" destOrd="0" presId="urn:microsoft.com/office/officeart/2005/8/layout/matrix3"/>
    <dgm:cxn modelId="{F70DBC66-72DA-4A2D-8B5C-03EA267CAE66}" type="presParOf" srcId="{52842349-8529-40BE-8A50-6BB8A9DB30BC}" destId="{F24ED86F-157F-481A-8CD4-1709413E51EF}" srcOrd="0" destOrd="0" presId="urn:microsoft.com/office/officeart/2005/8/layout/matrix3"/>
    <dgm:cxn modelId="{A1CE4469-E750-41C3-A94D-C91E017F8AA4}" type="presParOf" srcId="{52842349-8529-40BE-8A50-6BB8A9DB30BC}" destId="{ADC2CE15-BE7F-4FDD-A4DA-28EF8A59154E}" srcOrd="1" destOrd="0" presId="urn:microsoft.com/office/officeart/2005/8/layout/matrix3"/>
    <dgm:cxn modelId="{A777D0D4-9FAD-482A-9625-AD0E10DE8667}" type="presParOf" srcId="{52842349-8529-40BE-8A50-6BB8A9DB30BC}" destId="{9A7C79F0-C5C5-483A-8666-9CC474B1B7F0}" srcOrd="2" destOrd="0" presId="urn:microsoft.com/office/officeart/2005/8/layout/matrix3"/>
    <dgm:cxn modelId="{7BD11206-232F-4FD3-AD8D-FA3807628D6B}" type="presParOf" srcId="{52842349-8529-40BE-8A50-6BB8A9DB30BC}" destId="{9D32BB8D-AF11-416B-8CF7-8AE516501015}" srcOrd="3" destOrd="0" presId="urn:microsoft.com/office/officeart/2005/8/layout/matrix3"/>
    <dgm:cxn modelId="{C30EE533-28FD-4035-8326-B8C6115C4A74}" type="presParOf" srcId="{52842349-8529-40BE-8A50-6BB8A9DB30BC}" destId="{CCEAE932-E5F7-49C7-AEB9-D1A0E0FD92F5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4ED86F-157F-481A-8CD4-1709413E51EF}">
      <dsp:nvSpPr>
        <dsp:cNvPr id="0" name=""/>
        <dsp:cNvSpPr/>
      </dsp:nvSpPr>
      <dsp:spPr>
        <a:xfrm>
          <a:off x="972325" y="0"/>
          <a:ext cx="3579849" cy="3579849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C2CE15-BE7F-4FDD-A4DA-28EF8A59154E}">
      <dsp:nvSpPr>
        <dsp:cNvPr id="0" name=""/>
        <dsp:cNvSpPr/>
      </dsp:nvSpPr>
      <dsp:spPr>
        <a:xfrm>
          <a:off x="1312411" y="340085"/>
          <a:ext cx="1396141" cy="139614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Exclusive</a:t>
          </a:r>
          <a:r>
            <a:rPr lang="en-US" sz="2200" b="1" kern="1200" baseline="0" dirty="0" smtClean="0"/>
            <a:t> Package</a:t>
          </a:r>
          <a:endParaRPr lang="en-US" sz="2200" kern="1200" dirty="0"/>
        </a:p>
      </dsp:txBody>
      <dsp:txXfrm>
        <a:off x="1380565" y="408239"/>
        <a:ext cx="1259833" cy="1259833"/>
      </dsp:txXfrm>
    </dsp:sp>
    <dsp:sp modelId="{9A7C79F0-C5C5-483A-8666-9CC474B1B7F0}">
      <dsp:nvSpPr>
        <dsp:cNvPr id="0" name=""/>
        <dsp:cNvSpPr/>
      </dsp:nvSpPr>
      <dsp:spPr>
        <a:xfrm>
          <a:off x="2815947" y="340085"/>
          <a:ext cx="1396141" cy="139614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Royal Package</a:t>
          </a:r>
          <a:endParaRPr lang="en-US" sz="2200" kern="1200" dirty="0"/>
        </a:p>
      </dsp:txBody>
      <dsp:txXfrm>
        <a:off x="2884101" y="408239"/>
        <a:ext cx="1259833" cy="1259833"/>
      </dsp:txXfrm>
    </dsp:sp>
    <dsp:sp modelId="{9D32BB8D-AF11-416B-8CF7-8AE516501015}">
      <dsp:nvSpPr>
        <dsp:cNvPr id="0" name=""/>
        <dsp:cNvSpPr/>
      </dsp:nvSpPr>
      <dsp:spPr>
        <a:xfrm>
          <a:off x="1312411" y="1843622"/>
          <a:ext cx="1396141" cy="139614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baseline="0" dirty="0" smtClean="0"/>
            <a:t>Classic Package</a:t>
          </a:r>
          <a:endParaRPr lang="en-US" sz="2200" kern="1200" dirty="0"/>
        </a:p>
      </dsp:txBody>
      <dsp:txXfrm>
        <a:off x="1380565" y="1911776"/>
        <a:ext cx="1259833" cy="1259833"/>
      </dsp:txXfrm>
    </dsp:sp>
    <dsp:sp modelId="{CCEAE932-E5F7-49C7-AEB9-D1A0E0FD92F5}">
      <dsp:nvSpPr>
        <dsp:cNvPr id="0" name=""/>
        <dsp:cNvSpPr/>
      </dsp:nvSpPr>
      <dsp:spPr>
        <a:xfrm>
          <a:off x="2815947" y="1843622"/>
          <a:ext cx="1396141" cy="139614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baseline="0" dirty="0" smtClean="0"/>
            <a:t>Deluxe Package</a:t>
          </a:r>
          <a:endParaRPr lang="en-US" sz="2200" kern="1200" dirty="0"/>
        </a:p>
      </dsp:txBody>
      <dsp:txXfrm>
        <a:off x="2884101" y="1911776"/>
        <a:ext cx="1259833" cy="1259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Canadian Train Tours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Your Name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812DD-DA00-492D-84DA-72BA799D260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31DFE-932F-4766-84AE-CD51E590EEA4}" type="datetimeFigureOut">
              <a:rPr lang="en-US" smtClean="0"/>
              <a:t>5/25/2010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428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smtClean="0"/>
              <a:t>2/18/2013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37BCE-ECB2-4BC6-8924-281B9CBC1B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0022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83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97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05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391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7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46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85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50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1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372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77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6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608FF-C342-4F52-BEE9-EB2A44903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78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  <p:timing>
    <p:tnLst>
      <p:par>
        <p:cTn id="1" dur="0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914400" y="1143000"/>
            <a:ext cx="1371600" cy="13716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981701" y="3352800"/>
            <a:ext cx="1371600" cy="13716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914400" y="3352800"/>
            <a:ext cx="1371600" cy="13716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6988175" y="1143000"/>
            <a:ext cx="1371600" cy="13716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963584" y="1143000"/>
            <a:ext cx="1371600" cy="13716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2938992" y="1143000"/>
            <a:ext cx="1371600" cy="1371600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2936835" y="3352800"/>
            <a:ext cx="1371600" cy="13716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4959268" y="3352800"/>
            <a:ext cx="1371600" cy="1371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5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  <p:timing>
    <p:tnLst>
      <p:par>
        <p:cTn id="1" dur="0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43148" y="1219200"/>
            <a:ext cx="749333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  <p:timing>
    <p:tnLst>
      <p:par>
        <p:cTn id="1" dur="0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77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9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  <p:timing>
    <p:tnLst>
      <p:par>
        <p:cTn id="1" dur="0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  <p:timing>
    <p:tnLst>
      <p:par>
        <p:cTn id="1" dur="0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1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  <p:timing>
    <p:tnLst>
      <p:par>
        <p:cTn id="1" dur="0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9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1" y="1576106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3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5" y="2253387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39" y="1"/>
            <a:ext cx="914400" cy="9068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  <p:timing>
    <p:tnLst>
      <p:par>
        <p:cTn id="1" dur="0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9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84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1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77" y="5051295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2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2" y="1100629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2/16/2013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5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9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130F49E-8A71-41F9-8B1F-147EC8BCBAE9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51" y="1"/>
            <a:ext cx="914400" cy="9068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>
        <p14:glitter dir="u"/>
      </p:transition>
    </mc:Choice>
    <mc:Fallback xmlns="">
      <p:transition xmlns:p14="http://schemas.microsoft.com/office/powerpoint/2010/main" spd="slow" advClick="0" advTm="7000">
        <p:fade/>
      </p:transition>
    </mc:Fallback>
  </mc:AlternateContent>
  <p:timing>
    <p:tnLst>
      <p:par>
        <p:cTn id="1" dur="0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38138" indent="-338138" algn="l" defTabSz="914400" rtl="0" eaLnBrk="1" latinLnBrk="0" hangingPunct="1">
        <a:spcBef>
          <a:spcPts val="300"/>
        </a:spcBef>
        <a:buClr>
          <a:schemeClr val="accent4"/>
        </a:buClr>
        <a:buSzPct val="80000"/>
        <a:buFont typeface="Webdings" pitchFamily="18" charset="2"/>
        <a:buChar char="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77850" indent="-163513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923544" indent="0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0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541817" y="1583025"/>
            <a:ext cx="4971871" cy="1011820"/>
          </a:xfrm>
        </p:spPr>
        <p:txBody>
          <a:bodyPr>
            <a:noAutofit/>
          </a:bodyPr>
          <a:lstStyle/>
          <a:p>
            <a:r>
              <a:rPr lang="en-US" sz="3200" dirty="0" smtClean="0"/>
              <a:t>Adventure Tour Series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 rot="19140000">
            <a:off x="1042878" y="1947888"/>
            <a:ext cx="6096545" cy="1044985"/>
          </a:xfrm>
        </p:spPr>
        <p:txBody>
          <a:bodyPr>
            <a:noAutofit/>
          </a:bodyPr>
          <a:lstStyle/>
          <a:p>
            <a:r>
              <a:rPr lang="en-US" sz="2000" dirty="0" smtClean="0"/>
              <a:t>Canadian Train Tours</a:t>
            </a:r>
          </a:p>
          <a:p>
            <a:r>
              <a:rPr lang="en-US" sz="2000" dirty="0" smtClean="0"/>
              <a:t>Quest Specialty Travel</a:t>
            </a:r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1" y="6400800"/>
            <a:ext cx="3060315" cy="274320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en-US" sz="1400" cap="none" spc="0" dirty="0" smtClean="0">
                <a:solidFill>
                  <a:schemeClr val="bg1"/>
                </a:solidFill>
              </a:rPr>
              <a:t>World's foremost traveling experience</a:t>
            </a:r>
            <a:endParaRPr lang="en-US" sz="1400" cap="none" spc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475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">
        <p14:glitter dir="u"/>
      </p:transition>
    </mc:Choice>
    <mc:Fallback>
      <p:transition spd="slow" advClick="0" advTm="9000">
        <p:fade/>
      </p:transition>
    </mc:Fallback>
  </mc:AlternateContent>
  <p:timing>
    <p:tnLst>
      <p:par>
        <p:cTn id="1" dur="0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levels and prices</a:t>
            </a: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78496685"/>
              </p:ext>
            </p:extLst>
          </p:nvPr>
        </p:nvGraphicFramePr>
        <p:xfrm>
          <a:off x="822326" y="1295400"/>
          <a:ext cx="7521580" cy="34747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880395"/>
                <a:gridCol w="1880395"/>
                <a:gridCol w="1880395"/>
                <a:gridCol w="1880395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Classic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Deluxe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Exclusive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Royal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Economy</a:t>
                      </a:r>
                      <a:r>
                        <a:rPr lang="en-US" sz="1800" baseline="0" dirty="0" smtClean="0"/>
                        <a:t>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Standard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Deluxe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Superior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$1997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$2497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$2697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$3197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Double - $2497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$2797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$3197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$3997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 Transfers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Includes Transfers Only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Includes Transfers</a:t>
                      </a:r>
                      <a:r>
                        <a:rPr lang="en-US" sz="1800" baseline="0" dirty="0" smtClean="0"/>
                        <a:t> &amp; Fees</a:t>
                      </a:r>
                      <a:endParaRPr lang="en-US" sz="1800" dirty="0" smtClean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Includes Transfers</a:t>
                      </a:r>
                      <a:r>
                        <a:rPr lang="en-US" sz="1800" baseline="0" dirty="0" smtClean="0"/>
                        <a:t> &amp; Fees</a:t>
                      </a:r>
                      <a:endParaRPr lang="en-US" sz="1800" dirty="0" smtClean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44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>
        <p14:glitter dir="u"/>
      </p:transition>
    </mc:Choice>
    <mc:Fallback xmlns="">
      <p:transition xmlns:p14="http://schemas.microsoft.com/office/powerpoint/2010/main" spd="slow" advClick="0" advTm="9000">
        <p:fade/>
      </p:transition>
    </mc:Fallback>
  </mc:AlternateContent>
  <p:timing>
    <p:tnLst>
      <p:par>
        <p:cTn id="1" dur="0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Vacation comparison survey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95985888"/>
              </p:ext>
            </p:extLst>
          </p:nvPr>
        </p:nvGraphicFramePr>
        <p:xfrm>
          <a:off x="838200" y="1143000"/>
          <a:ext cx="7620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16668" y="4799571"/>
            <a:ext cx="3879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National on-line survey taken by Boyer’s &amp; Assoc.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43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litter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Beautiful British Columbia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Wolf Creek Bridge</a:t>
            </a:r>
          </a:p>
          <a:p>
            <a:pPr lvl="1"/>
            <a:r>
              <a:rPr lang="en-US" dirty="0" smtClean="0"/>
              <a:t>Established in 1857 by Fraser Ironworks</a:t>
            </a:r>
            <a:endParaRPr lang="en-US" dirty="0"/>
          </a:p>
        </p:txBody>
      </p:sp>
      <p:pic>
        <p:nvPicPr>
          <p:cNvPr id="25" name="Content Placeholder 2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9800" y="2853928"/>
            <a:ext cx="4013200" cy="27420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3" name="TextBox 32"/>
          <p:cNvSpPr txBox="1"/>
          <p:nvPr/>
        </p:nvSpPr>
        <p:spPr>
          <a:xfrm>
            <a:off x="5943600" y="2020669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On day 2 of the tour </a:t>
            </a:r>
            <a:r>
              <a:rPr lang="en-US" i="1" dirty="0"/>
              <a:t>20 </a:t>
            </a:r>
            <a:r>
              <a:rPr lang="en-US" i="1" dirty="0" smtClean="0"/>
              <a:t>kilometers east of Kamloops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11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7000">
        <p14:glitter dir="u"/>
      </p:transition>
    </mc:Choice>
    <mc:Fallback>
      <p:transition spd="slow" advClick="0" advTm="7000">
        <p:fade/>
      </p:transition>
    </mc:Fallback>
  </mc:AlternateContent>
  <p:timing>
    <p:tnLst>
      <p:par>
        <p:cTn id="1" dur="0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97280"/>
            <a:ext cx="3657600" cy="371246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British Columbia Railways Inc.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Based in Vancouver BC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Oldest and largest privately owned railway in Canada  since 1957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u="sng" spc="300" smtClean="0">
                <a:solidFill>
                  <a:srgbClr val="7030A0"/>
                </a:solidFill>
                <a:latin typeface="Algerian" pitchFamily="82" charset="0"/>
              </a:rPr>
              <a:t>Canadian Rockies Tours</a:t>
            </a:r>
            <a:endParaRPr lang="en-US" sz="3200" u="sng" spc="300" dirty="0">
              <a:solidFill>
                <a:srgbClr val="7030A0"/>
              </a:solidFill>
              <a:latin typeface="Algerian" pitchFamily="82" charset="0"/>
            </a:endParaRPr>
          </a:p>
        </p:txBody>
      </p:sp>
      <p:pic>
        <p:nvPicPr>
          <p:cNvPr id="1032" name="Picture 8" descr="C:\Users\Beta Machine\AppData\Local\Microsoft\Windows\Temporary Internet Files\Content.IE5\WJ18Y4DD\MC900156141[1].wmf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24400" y="1676403"/>
            <a:ext cx="3657600" cy="2687851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31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>
        <p14:glitter dir="u"/>
      </p:transition>
    </mc:Choice>
    <mc:Fallback xmlns="">
      <p:transition xmlns:p14="http://schemas.microsoft.com/office/powerpoint/2010/main" spd="slow" advClick="0" advTm="9000">
        <p:fade/>
      </p:transition>
    </mc:Fallback>
  </mc:AlternateContent>
  <p:timing>
    <p:tnLst>
      <p:par>
        <p:cTn id="1" dur="0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British Columbia Rail Travel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22962" y="1100629"/>
            <a:ext cx="7520940" cy="2404572"/>
          </a:xfrm>
        </p:spPr>
        <p:txBody>
          <a:bodyPr/>
          <a:lstStyle/>
          <a:p>
            <a:r>
              <a:rPr lang="en-US" dirty="0" smtClean="0"/>
              <a:t>Unforgettable scenes and majestic views</a:t>
            </a:r>
          </a:p>
          <a:p>
            <a:pPr lvl="1"/>
            <a:r>
              <a:rPr lang="en-US" dirty="0" smtClean="0"/>
              <a:t>Canadian Rockies</a:t>
            </a:r>
          </a:p>
          <a:p>
            <a:pPr lvl="1"/>
            <a:r>
              <a:rPr lang="en-US" dirty="0" smtClean="0"/>
              <a:t>Canada’s West</a:t>
            </a:r>
          </a:p>
          <a:p>
            <a:r>
              <a:rPr lang="en-US" dirty="0" smtClean="0"/>
              <a:t>Retrace the steps of historical explorers</a:t>
            </a:r>
          </a:p>
          <a:p>
            <a:pPr lvl="1"/>
            <a:r>
              <a:rPr lang="en-US" dirty="0" smtClean="0"/>
              <a:t>Continental Divide</a:t>
            </a:r>
          </a:p>
          <a:p>
            <a:r>
              <a:rPr lang="en-US" dirty="0" smtClean="0"/>
              <a:t>Quick and easy walking trips</a:t>
            </a:r>
          </a:p>
          <a:p>
            <a:r>
              <a:rPr lang="en-US" dirty="0" smtClean="0"/>
              <a:t>Deluxe accommodations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838200" y="4191000"/>
            <a:ext cx="7543800" cy="381000"/>
            <a:chOff x="838200" y="4191000"/>
            <a:chExt cx="7543800" cy="381000"/>
          </a:xfrm>
        </p:grpSpPr>
        <p:sp>
          <p:nvSpPr>
            <p:cNvPr id="13" name="Snip Diagonal Corner Rectangle 12"/>
            <p:cNvSpPr/>
            <p:nvPr/>
          </p:nvSpPr>
          <p:spPr>
            <a:xfrm>
              <a:off x="838200" y="4191000"/>
              <a:ext cx="1905000" cy="381000"/>
            </a:xfrm>
            <a:prstGeom prst="snip2DiagRect">
              <a:avLst>
                <a:gd name="adj1" fmla="val 0"/>
                <a:gd name="adj2" fmla="val 50000"/>
              </a:avLst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Explorer’s Trail</a:t>
              </a:r>
              <a:endParaRPr lang="en-US" dirty="0"/>
            </a:p>
          </p:txBody>
        </p:sp>
        <p:sp>
          <p:nvSpPr>
            <p:cNvPr id="19" name="Snip Diagonal Corner Rectangle 18"/>
            <p:cNvSpPr/>
            <p:nvPr/>
          </p:nvSpPr>
          <p:spPr>
            <a:xfrm>
              <a:off x="3657600" y="4191000"/>
              <a:ext cx="1905000" cy="381000"/>
            </a:xfrm>
            <a:prstGeom prst="snip2DiagRect">
              <a:avLst>
                <a:gd name="adj1" fmla="val 0"/>
                <a:gd name="adj2" fmla="val 50000"/>
              </a:avLst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Western Pass</a:t>
              </a:r>
              <a:endParaRPr lang="en-US" dirty="0"/>
            </a:p>
          </p:txBody>
        </p:sp>
        <p:sp>
          <p:nvSpPr>
            <p:cNvPr id="20" name="Snip Diagonal Corner Rectangle 19"/>
            <p:cNvSpPr/>
            <p:nvPr/>
          </p:nvSpPr>
          <p:spPr>
            <a:xfrm>
              <a:off x="6477000" y="4191000"/>
              <a:ext cx="1905000" cy="381000"/>
            </a:xfrm>
            <a:prstGeom prst="snip2DiagRect">
              <a:avLst>
                <a:gd name="adj1" fmla="val 0"/>
                <a:gd name="adj2" fmla="val 50000"/>
              </a:avLst>
            </a:prstGeom>
            <a:ln w="28575"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Northern Route</a:t>
              </a:r>
              <a:endParaRPr lang="en-US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4481708" y="2057403"/>
            <a:ext cx="4448461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Guaranteed best</a:t>
            </a:r>
          </a:p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vacation in Canada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71" name="Elbow Connector 70"/>
          <p:cNvCxnSpPr>
            <a:stCxn id="13" idx="3"/>
            <a:endCxn id="19" idx="3"/>
          </p:cNvCxnSpPr>
          <p:nvPr/>
        </p:nvCxnSpPr>
        <p:spPr>
          <a:xfrm rot="5400000" flipH="1" flipV="1">
            <a:off x="3200403" y="2781300"/>
            <a:ext cx="1588" cy="2819400"/>
          </a:xfrm>
          <a:prstGeom prst="bentConnector3">
            <a:avLst>
              <a:gd name="adj1" fmla="val 14395466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19" idx="1"/>
            <a:endCxn id="20" idx="1"/>
          </p:cNvCxnSpPr>
          <p:nvPr/>
        </p:nvCxnSpPr>
        <p:spPr>
          <a:xfrm rot="16200000" flipH="1">
            <a:off x="6019803" y="3162300"/>
            <a:ext cx="1588" cy="2819400"/>
          </a:xfrm>
          <a:prstGeom prst="bentConnector3">
            <a:avLst>
              <a:gd name="adj1" fmla="val 14395466"/>
            </a:avLst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3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>
        <p14:glitter dir="u"/>
      </p:transition>
    </mc:Choice>
    <mc:Fallback xmlns="">
      <p:transition xmlns:p14="http://schemas.microsoft.com/office/powerpoint/2010/main" spd="slow" advClick="0" advTm="9000">
        <p:fade/>
      </p:transition>
    </mc:Fallback>
  </mc:AlternateContent>
  <p:timing>
    <p:tnLst>
      <p:par>
        <p:cTn id="1" dur="0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4</a:t>
            </a:fld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BC Railways Service Package Highlights</a:t>
            </a:r>
            <a:endParaRPr lang="en-US" dirty="0"/>
          </a:p>
        </p:txBody>
      </p:sp>
      <p:graphicFrame>
        <p:nvGraphicFramePr>
          <p:cNvPr id="16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2997091"/>
              </p:ext>
            </p:extLst>
          </p:nvPr>
        </p:nvGraphicFramePr>
        <p:xfrm>
          <a:off x="1828800" y="1100628"/>
          <a:ext cx="5524500" cy="3579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Left Arrow 16"/>
          <p:cNvSpPr/>
          <p:nvPr/>
        </p:nvSpPr>
        <p:spPr>
          <a:xfrm>
            <a:off x="1828800" y="1752600"/>
            <a:ext cx="1219200" cy="609600"/>
          </a:xfrm>
          <a:prstGeom prst="leftArrow">
            <a:avLst>
              <a:gd name="adj1" fmla="val 2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1828800" y="3429000"/>
            <a:ext cx="1219200" cy="609600"/>
          </a:xfrm>
          <a:prstGeom prst="leftArrow">
            <a:avLst>
              <a:gd name="adj1" fmla="val 2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Arrow 18"/>
          <p:cNvSpPr/>
          <p:nvPr/>
        </p:nvSpPr>
        <p:spPr>
          <a:xfrm rot="10800000">
            <a:off x="6134100" y="1752600"/>
            <a:ext cx="1219200" cy="609600"/>
          </a:xfrm>
          <a:prstGeom prst="leftArrow">
            <a:avLst>
              <a:gd name="adj1" fmla="val 2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Arrow 19"/>
          <p:cNvSpPr/>
          <p:nvPr/>
        </p:nvSpPr>
        <p:spPr>
          <a:xfrm rot="10800000">
            <a:off x="6134100" y="3429000"/>
            <a:ext cx="1219200" cy="609600"/>
          </a:xfrm>
          <a:prstGeom prst="leftArrow">
            <a:avLst>
              <a:gd name="adj1" fmla="val 25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Document 20"/>
          <p:cNvSpPr/>
          <p:nvPr/>
        </p:nvSpPr>
        <p:spPr>
          <a:xfrm>
            <a:off x="228600" y="1219200"/>
            <a:ext cx="1371600" cy="1600200"/>
          </a:xfrm>
          <a:prstGeom prst="flowChartDocument">
            <a:avLst/>
          </a:prstGeom>
          <a:blipFill>
            <a:blip r:embed="rId8"/>
            <a:tile tx="0" ty="0" sx="100000" sy="100000" flip="none" algn="tl"/>
          </a:blipFill>
          <a:ln w="50800"/>
          <a:scene3d>
            <a:camera prst="perspectiveRight"/>
            <a:lightRig rig="freezing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>
            <a:flatTx/>
          </a:bodyPr>
          <a:lstStyle/>
          <a:p>
            <a:r>
              <a:rPr lang="en-US" dirty="0"/>
              <a:t>Experience full-length dome panoramic views</a:t>
            </a:r>
          </a:p>
        </p:txBody>
      </p:sp>
      <p:sp>
        <p:nvSpPr>
          <p:cNvPr id="22" name="Flowchart: Document 21"/>
          <p:cNvSpPr/>
          <p:nvPr/>
        </p:nvSpPr>
        <p:spPr>
          <a:xfrm>
            <a:off x="228600" y="3352800"/>
            <a:ext cx="1371600" cy="1600200"/>
          </a:xfrm>
          <a:prstGeom prst="flowChartDocument">
            <a:avLst/>
          </a:prstGeom>
          <a:blipFill>
            <a:blip r:embed="rId8"/>
            <a:tile tx="0" ty="0" sx="100000" sy="100000" flip="none" algn="tl"/>
          </a:blipFill>
          <a:ln w="50800"/>
          <a:scene3d>
            <a:camera prst="perspectiveRight"/>
            <a:lightRig rig="freezing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>
            <a:flatTx/>
          </a:bodyPr>
          <a:lstStyle/>
          <a:p>
            <a:r>
              <a:rPr lang="en-US" dirty="0" smtClean="0"/>
              <a:t>Best tour price, starting at $1597 per person</a:t>
            </a:r>
            <a:endParaRPr lang="en-US" dirty="0"/>
          </a:p>
        </p:txBody>
      </p:sp>
      <p:sp>
        <p:nvSpPr>
          <p:cNvPr id="23" name="Flowchart: Document 22"/>
          <p:cNvSpPr/>
          <p:nvPr/>
        </p:nvSpPr>
        <p:spPr>
          <a:xfrm flipH="1">
            <a:off x="7543800" y="1219200"/>
            <a:ext cx="1371600" cy="1600200"/>
          </a:xfrm>
          <a:prstGeom prst="flowChartDocument">
            <a:avLst/>
          </a:prstGeom>
          <a:blipFill>
            <a:blip r:embed="rId8"/>
            <a:tile tx="0" ty="0" sx="100000" sy="100000" flip="none" algn="tl"/>
          </a:blipFill>
          <a:ln w="50800"/>
          <a:scene3d>
            <a:camera prst="perspectiveRight"/>
            <a:lightRig rig="freezing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>
            <a:flatTx/>
          </a:bodyPr>
          <a:lstStyle/>
          <a:p>
            <a:pPr algn="r"/>
            <a:r>
              <a:rPr lang="en-US" dirty="0"/>
              <a:t>Delight in gourmet food in the full-service dining car</a:t>
            </a:r>
          </a:p>
        </p:txBody>
      </p:sp>
      <p:sp>
        <p:nvSpPr>
          <p:cNvPr id="24" name="Flowchart: Document 23"/>
          <p:cNvSpPr/>
          <p:nvPr/>
        </p:nvSpPr>
        <p:spPr>
          <a:xfrm flipH="1">
            <a:off x="7543800" y="3352800"/>
            <a:ext cx="1371600" cy="1600200"/>
          </a:xfrm>
          <a:prstGeom prst="flowChartDocument">
            <a:avLst/>
          </a:prstGeom>
          <a:blipFill>
            <a:blip r:embed="rId8"/>
            <a:tile tx="0" ty="0" sx="100000" sy="100000" flip="none" algn="tl"/>
          </a:blipFill>
          <a:ln w="50800"/>
          <a:scene3d>
            <a:camera prst="perspectiveRight"/>
            <a:lightRig rig="freezing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0" rtlCol="0" anchor="ctr">
            <a:flatTx/>
          </a:bodyPr>
          <a:lstStyle/>
          <a:p>
            <a:pPr algn="r"/>
            <a:r>
              <a:rPr lang="en-US" dirty="0"/>
              <a:t>Enjoy lunch in the open air observation car</a:t>
            </a:r>
          </a:p>
        </p:txBody>
      </p:sp>
    </p:spTree>
    <p:extLst>
      <p:ext uri="{BB962C8B-B14F-4D97-AF65-F5344CB8AC3E}">
        <p14:creationId xmlns:p14="http://schemas.microsoft.com/office/powerpoint/2010/main" val="112388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>
        <p14:glitter dir="u"/>
      </p:transition>
    </mc:Choice>
    <mc:Fallback xmlns="">
      <p:transition xmlns:p14="http://schemas.microsoft.com/office/powerpoint/2010/main" spd="slow" advClick="0" advTm="15000">
        <p:fade/>
      </p:transition>
    </mc:Fallback>
  </mc:AlternateContent>
  <p:timing>
    <p:tnLst>
      <p:par>
        <p:cTn id="1" dur="0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9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1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6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4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6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1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Graphic spid="16" grpId="0">
        <p:bldAsOne/>
      </p:bldGraphic>
      <p:bldGraphic spid="16" grpId="1">
        <p:bldAsOne/>
      </p:bldGraphic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368040" cy="371246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Itinerary: Vancouver – Calgary</a:t>
            </a:r>
          </a:p>
          <a:p>
            <a:pPr lvl="0">
              <a:tabLst>
                <a:tab pos="349250" algn="l"/>
              </a:tabLst>
            </a:pPr>
            <a:r>
              <a:rPr lang="en-US" dirty="0" smtClean="0"/>
              <a:t>	Route highlights</a:t>
            </a:r>
          </a:p>
          <a:p>
            <a:pPr lvl="1"/>
            <a:r>
              <a:rPr lang="en-US" dirty="0" smtClean="0"/>
              <a:t>Historical transcontinental railroad and the Last Spike monument</a:t>
            </a:r>
          </a:p>
          <a:p>
            <a:pPr lvl="1"/>
            <a:r>
              <a:rPr lang="en-US" dirty="0" smtClean="0"/>
              <a:t>World famous Wolf Creek Bridge and Rich Bar Tunnels</a:t>
            </a:r>
          </a:p>
          <a:p>
            <a:pPr lvl="1"/>
            <a:r>
              <a:rPr lang="en-US" dirty="0" smtClean="0"/>
              <a:t>Bucking Bull Pass in the Continental Divide</a:t>
            </a:r>
          </a:p>
          <a:p>
            <a:pPr lvl="1"/>
            <a:r>
              <a:rPr lang="en-US" dirty="0" smtClean="0"/>
              <a:t>Follow the famous path of naturalist explorer John Henry Williamson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219200"/>
            <a:ext cx="4495800" cy="337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Explorer’s Trail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>
        <p14:glitter dir="u"/>
      </p:transition>
    </mc:Choice>
    <mc:Fallback xmlns="">
      <p:transition xmlns:p14="http://schemas.microsoft.com/office/powerpoint/2010/main" spd="slow" advClick="0" advTm="9000">
        <p:fade/>
      </p:transition>
    </mc:Fallback>
  </mc:AlternateContent>
  <p:timing>
    <p:tnLst>
      <p:par>
        <p:cTn id="1" dur="0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levels and prices</a:t>
            </a: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29720570"/>
              </p:ext>
            </p:extLst>
          </p:nvPr>
        </p:nvGraphicFramePr>
        <p:xfrm>
          <a:off x="822326" y="1295400"/>
          <a:ext cx="7521580" cy="34747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880395"/>
                <a:gridCol w="1880395"/>
                <a:gridCol w="1880395"/>
                <a:gridCol w="1880395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Classic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Deluxe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Exclusive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Royal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Economy</a:t>
                      </a:r>
                      <a:r>
                        <a:rPr lang="en-US" sz="1800" baseline="0" dirty="0" smtClean="0"/>
                        <a:t>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Standard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Deluxe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Superior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$1597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$1997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$2197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$2697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Double - $2197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$2397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$2797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$3297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 Transfers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Includes Transfers Only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Includes Transfers</a:t>
                      </a:r>
                      <a:r>
                        <a:rPr lang="en-US" sz="1800" baseline="0" dirty="0" smtClean="0"/>
                        <a:t> &amp; Fees</a:t>
                      </a:r>
                      <a:endParaRPr lang="en-US" sz="1800" dirty="0" smtClean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Includes Transfers</a:t>
                      </a:r>
                      <a:r>
                        <a:rPr lang="en-US" sz="1800" baseline="0" dirty="0" smtClean="0"/>
                        <a:t> &amp; Fees</a:t>
                      </a:r>
                      <a:endParaRPr lang="en-US" sz="1800" dirty="0" smtClean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31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>
        <p14:glitter dir="u"/>
      </p:transition>
    </mc:Choice>
    <mc:Fallback xmlns="">
      <p:transition xmlns:p14="http://schemas.microsoft.com/office/powerpoint/2010/main" spd="slow" advClick="0" advTm="9000">
        <p:fade/>
      </p:transition>
    </mc:Fallback>
  </mc:AlternateContent>
  <p:timing>
    <p:tnLst>
      <p:par>
        <p:cTn id="1" dur="0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368040" cy="371246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Itinerary: Vancouver – Kamloops – Jasper</a:t>
            </a:r>
          </a:p>
          <a:p>
            <a:pPr lvl="0">
              <a:tabLst>
                <a:tab pos="349250" algn="l"/>
              </a:tabLst>
            </a:pPr>
            <a:r>
              <a:rPr lang="en-US" dirty="0" smtClean="0"/>
              <a:t>	Route highlights</a:t>
            </a:r>
          </a:p>
          <a:p>
            <a:pPr lvl="1"/>
            <a:r>
              <a:rPr lang="en-US" dirty="0" smtClean="0"/>
              <a:t>Splendid views of the raging waters of Anderson Gorge</a:t>
            </a:r>
          </a:p>
          <a:p>
            <a:pPr lvl="1"/>
            <a:r>
              <a:rPr lang="en-US" dirty="0" smtClean="0"/>
              <a:t>Tranquil beauty of Mount Robson – highest peak in the Canadian Rockies</a:t>
            </a:r>
          </a:p>
          <a:p>
            <a:pPr lvl="1"/>
            <a:r>
              <a:rPr lang="en-US" dirty="0" smtClean="0"/>
              <a:t>Whitewater rafting on the Fraser River to Black Gulch</a:t>
            </a:r>
          </a:p>
          <a:p>
            <a:pPr lvl="1"/>
            <a:r>
              <a:rPr lang="en-US" dirty="0" smtClean="0"/>
              <a:t>Jasper National Park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274961"/>
            <a:ext cx="4419600" cy="3314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Western Pass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1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>
        <p14:glitter dir="u"/>
      </p:transition>
    </mc:Choice>
    <mc:Fallback xmlns="">
      <p:transition xmlns:p14="http://schemas.microsoft.com/office/powerpoint/2010/main" spd="slow" advClick="0" advTm="9000">
        <p:fade/>
      </p:transition>
    </mc:Fallback>
  </mc:AlternateContent>
  <p:timing>
    <p:tnLst>
      <p:par>
        <p:cTn id="1" dur="0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levels and prices</a:t>
            </a: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51414238"/>
              </p:ext>
            </p:extLst>
          </p:nvPr>
        </p:nvGraphicFramePr>
        <p:xfrm>
          <a:off x="822326" y="1295400"/>
          <a:ext cx="7521580" cy="347472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880395"/>
                <a:gridCol w="1880395"/>
                <a:gridCol w="1880395"/>
                <a:gridCol w="1880395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Classic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Deluxe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Exclusive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Royal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Economy</a:t>
                      </a:r>
                      <a:r>
                        <a:rPr lang="en-US" sz="1800" baseline="0" dirty="0" smtClean="0"/>
                        <a:t>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Standard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Deluxe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Superior Hotel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$1697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$2197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$2397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Single</a:t>
                      </a:r>
                      <a:r>
                        <a:rPr lang="en-US" sz="1800" baseline="0" dirty="0" smtClean="0"/>
                        <a:t> - </a:t>
                      </a:r>
                      <a:r>
                        <a:rPr lang="en-US" sz="1800" dirty="0" smtClean="0"/>
                        <a:t>$2897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Double - $2297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$2597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$2997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Double - $3697</a:t>
                      </a:r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No Transfers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Includes Transfers Only</a:t>
                      </a:r>
                      <a:endParaRPr lang="en-US" sz="1800" dirty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Includes Transfers</a:t>
                      </a:r>
                      <a:r>
                        <a:rPr lang="en-US" sz="1800" baseline="0" dirty="0" smtClean="0"/>
                        <a:t> &amp; Fees</a:t>
                      </a:r>
                      <a:endParaRPr lang="en-US" sz="1800" dirty="0" smtClean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Includes Transfers</a:t>
                      </a:r>
                      <a:r>
                        <a:rPr lang="en-US" sz="1800" baseline="0" dirty="0" smtClean="0"/>
                        <a:t> &amp; Fees</a:t>
                      </a:r>
                      <a:endParaRPr lang="en-US" sz="1800" dirty="0" smtClean="0"/>
                    </a:p>
                  </a:txBody>
                  <a:tcPr anchor="ctr">
                    <a:cell3D prstMaterial="dkEdge">
                      <a:bevel w="50800" prst="hardEdge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44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>
        <p14:glitter dir="u"/>
      </p:transition>
    </mc:Choice>
    <mc:Fallback xmlns="">
      <p:transition xmlns:p14="http://schemas.microsoft.com/office/powerpoint/2010/main" spd="slow" advClick="0" advTm="9000">
        <p:fade/>
      </p:transition>
    </mc:Fallback>
  </mc:AlternateContent>
  <p:timing>
    <p:tnLst>
      <p:par>
        <p:cTn id="1" dur="0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444240" cy="371246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Itinerary: Vancouver – Prince George – Jasper</a:t>
            </a:r>
          </a:p>
          <a:p>
            <a:pPr lvl="0">
              <a:tabLst>
                <a:tab pos="349250" algn="l"/>
              </a:tabLst>
            </a:pPr>
            <a:r>
              <a:rPr lang="en-US" dirty="0" smtClean="0"/>
              <a:t>	Route highlights</a:t>
            </a:r>
          </a:p>
          <a:p>
            <a:pPr lvl="1"/>
            <a:r>
              <a:rPr lang="en-US" dirty="0" smtClean="0"/>
              <a:t>Gold country explorations through Franklin and Elk Herd gold fields</a:t>
            </a:r>
          </a:p>
          <a:p>
            <a:pPr lvl="1"/>
            <a:r>
              <a:rPr lang="en-US" dirty="0" smtClean="0"/>
              <a:t>Dramatic scenery along Anderson and Seton Lakes </a:t>
            </a:r>
          </a:p>
          <a:p>
            <a:pPr lvl="1"/>
            <a:r>
              <a:rPr lang="en-US" dirty="0" smtClean="0"/>
              <a:t>The Coastal Rainforest –one of the largest rainforests in the world </a:t>
            </a:r>
          </a:p>
          <a:p>
            <a:pPr lvl="1"/>
            <a:r>
              <a:rPr lang="en-US" dirty="0" smtClean="0"/>
              <a:t>Breathtaking panoramic views of the Rocky Mountain Trench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0099" y="1295400"/>
            <a:ext cx="4360468" cy="3276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Northern Route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49E-8A71-41F9-8B1F-147EC8BCBAE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52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>
        <p14:glitter dir="u"/>
      </p:transition>
    </mc:Choice>
    <mc:Fallback xmlns="">
      <p:transition xmlns:p14="http://schemas.microsoft.com/office/powerpoint/2010/main" spd="slow" advClick="0" advTm="9000">
        <p:fade/>
      </p:transition>
    </mc:Fallback>
  </mc:AlternateContent>
  <p:timing>
    <p:tnLst>
      <p:par>
        <p:cTn id="1" dur="0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>
    <a:lnDef>
      <a:spPr>
        <a:ln w="19050">
          <a:solidFill>
            <a:schemeClr val="accent1"/>
          </a:solidFill>
        </a:ln>
        <a:effectLst/>
      </a:spPr>
      <a:bodyPr/>
      <a:lstStyle/>
      <a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4193898</TotalTime>
  <Words>374</Words>
  <Application>Microsoft Office PowerPoint</Application>
  <PresentationFormat>On-screen Show (4:3)</PresentationFormat>
  <Paragraphs>131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Angles</vt:lpstr>
      <vt:lpstr>Adventure Tour Series</vt:lpstr>
      <vt:lpstr>Canadian Rockies Tours</vt:lpstr>
      <vt:lpstr>British Columbia Rail Travel</vt:lpstr>
      <vt:lpstr>PowerPoint Presentation</vt:lpstr>
      <vt:lpstr>Explorer’s Trail</vt:lpstr>
      <vt:lpstr>Service levels and prices</vt:lpstr>
      <vt:lpstr>Western Pass</vt:lpstr>
      <vt:lpstr>Service levels and prices</vt:lpstr>
      <vt:lpstr>Northern Route</vt:lpstr>
      <vt:lpstr>Service levels and prices</vt:lpstr>
      <vt:lpstr>Vacation comparison survey</vt:lpstr>
      <vt:lpstr>Beautiful British Columbia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Adventure Tour Series</dc:title>
  <dc:subject>Canadian Train Travel</dc:subject>
  <dc:creator>Your Name</dc:creator>
  <cp:keywords>Canada, Train, Tour</cp:keywords>
  <dc:description>Prepared for company use only</dc:description>
  <cp:lastModifiedBy>Your Name</cp:lastModifiedBy>
  <cp:revision>253</cp:revision>
  <dcterms:created xsi:type="dcterms:W3CDTF">2009-12-04T19:33:41Z</dcterms:created>
  <dcterms:modified xsi:type="dcterms:W3CDTF">2010-05-25T17:03:01Z</dcterms:modified>
  <cp:category>Tour Reviews</cp:category>
  <cp:contentStatus>Draft</cp:contentStatus>
</cp:coreProperties>
</file>