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6"/>
  </p:notesMasterIdLst>
  <p:sldIdLst>
    <p:sldId id="256" r:id="rId2"/>
    <p:sldId id="264" r:id="rId3"/>
    <p:sldId id="257" r:id="rId4"/>
    <p:sldId id="258" r:id="rId5"/>
    <p:sldId id="260" r:id="rId6"/>
    <p:sldId id="261" r:id="rId7"/>
    <p:sldId id="263" r:id="rId8"/>
    <p:sldId id="265" r:id="rId9"/>
    <p:sldId id="266" r:id="rId10"/>
    <p:sldId id="267" r:id="rId11"/>
    <p:sldId id="262" r:id="rId12"/>
    <p:sldId id="268" r:id="rId13"/>
    <p:sldId id="270" r:id="rId14"/>
    <p:sldId id="269" r:id="rId15"/>
  </p:sldIdLst>
  <p:sldSz cx="9144000" cy="6858000" type="screen4x3"/>
  <p:notesSz cx="68580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758F5BF-8A55-4531-92B6-1EFB84433122}" type="doc">
      <dgm:prSet loTypeId="urn:microsoft.com/office/officeart/2005/8/layout/cycle2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FDEFE66-39CA-4100-A615-A087D0AD25E2}">
      <dgm:prSet phldrT="[Text]"/>
      <dgm:spPr/>
      <dgm:t>
        <a:bodyPr/>
        <a:lstStyle/>
        <a:p>
          <a:r>
            <a:rPr lang="en-US" dirty="0" smtClean="0"/>
            <a:t>Reader </a:t>
          </a:r>
          <a:r>
            <a:rPr lang="en-US" b="1" dirty="0" smtClean="0">
              <a:solidFill>
                <a:schemeClr val="tx1"/>
              </a:solidFill>
            </a:rPr>
            <a:t>Receives</a:t>
          </a:r>
          <a:r>
            <a:rPr lang="en-US" dirty="0" smtClean="0">
              <a:solidFill>
                <a:schemeClr val="tx1"/>
              </a:solidFill>
            </a:rPr>
            <a:t> </a:t>
          </a:r>
          <a:r>
            <a:rPr lang="en-US" dirty="0" smtClean="0"/>
            <a:t>the  Message (stimulus)</a:t>
          </a:r>
          <a:endParaRPr lang="en-US" dirty="0"/>
        </a:p>
      </dgm:t>
    </dgm:pt>
    <dgm:pt modelId="{968FC779-489E-4F6F-BCB1-FD36B17631BA}" type="parTrans" cxnId="{34A5CA8D-2A2F-4957-9598-75B7CFBA0233}">
      <dgm:prSet/>
      <dgm:spPr/>
      <dgm:t>
        <a:bodyPr/>
        <a:lstStyle/>
        <a:p>
          <a:endParaRPr lang="en-US"/>
        </a:p>
      </dgm:t>
    </dgm:pt>
    <dgm:pt modelId="{DBE3ECD7-847B-4EDB-A342-D0BABFA8DB1E}" type="sibTrans" cxnId="{34A5CA8D-2A2F-4957-9598-75B7CFBA0233}">
      <dgm:prSet/>
      <dgm:spPr/>
      <dgm:t>
        <a:bodyPr/>
        <a:lstStyle/>
        <a:p>
          <a:endParaRPr lang="en-US"/>
        </a:p>
      </dgm:t>
    </dgm:pt>
    <dgm:pt modelId="{7CC03F90-C689-4495-BE90-F907CB9D3B0D}">
      <dgm:prSet phldrT="[Text]"/>
      <dgm:spPr/>
      <dgm:t>
        <a:bodyPr/>
        <a:lstStyle/>
        <a:p>
          <a:r>
            <a:rPr lang="en-US" dirty="0" smtClean="0"/>
            <a:t>Reader </a:t>
          </a:r>
          <a:r>
            <a:rPr lang="en-US" b="1" dirty="0" smtClean="0">
              <a:solidFill>
                <a:schemeClr val="tx1"/>
              </a:solidFill>
            </a:rPr>
            <a:t>Reads</a:t>
          </a:r>
          <a:r>
            <a:rPr lang="en-US" dirty="0" smtClean="0">
              <a:solidFill>
                <a:schemeClr val="tx1"/>
              </a:solidFill>
            </a:rPr>
            <a:t> </a:t>
          </a:r>
          <a:r>
            <a:rPr lang="en-US" dirty="0" smtClean="0"/>
            <a:t>the Message</a:t>
          </a:r>
          <a:endParaRPr lang="en-US" dirty="0"/>
        </a:p>
      </dgm:t>
    </dgm:pt>
    <dgm:pt modelId="{749EFE1A-E8A2-4545-99EA-51F40F0B6C5F}" type="parTrans" cxnId="{A253BDD4-88C3-4F0B-8BC3-04D965A6BFDC}">
      <dgm:prSet/>
      <dgm:spPr/>
      <dgm:t>
        <a:bodyPr/>
        <a:lstStyle/>
        <a:p>
          <a:endParaRPr lang="en-US"/>
        </a:p>
      </dgm:t>
    </dgm:pt>
    <dgm:pt modelId="{9D962F27-5EA2-4A67-BF0B-AABCA950FD43}" type="sibTrans" cxnId="{A253BDD4-88C3-4F0B-8BC3-04D965A6BFDC}">
      <dgm:prSet/>
      <dgm:spPr/>
      <dgm:t>
        <a:bodyPr/>
        <a:lstStyle/>
        <a:p>
          <a:endParaRPr lang="en-US"/>
        </a:p>
      </dgm:t>
    </dgm:pt>
    <dgm:pt modelId="{CB7F7AFC-BCB4-49DD-AA80-2DE1B3B2B492}">
      <dgm:prSet phldrT="[Text]"/>
      <dgm:spPr/>
      <dgm:t>
        <a:bodyPr/>
        <a:lstStyle/>
        <a:p>
          <a:r>
            <a:rPr lang="en-US" dirty="0" smtClean="0"/>
            <a:t>Reader Must </a:t>
          </a:r>
          <a:r>
            <a:rPr lang="en-US" b="1" dirty="0" smtClean="0">
              <a:solidFill>
                <a:schemeClr val="tx1"/>
              </a:solidFill>
            </a:rPr>
            <a:t>Understand</a:t>
          </a:r>
          <a:r>
            <a:rPr lang="en-US" dirty="0" smtClean="0">
              <a:solidFill>
                <a:schemeClr val="tx1"/>
              </a:solidFill>
            </a:rPr>
            <a:t> </a:t>
          </a:r>
          <a:r>
            <a:rPr lang="en-US" dirty="0" smtClean="0"/>
            <a:t>the Message</a:t>
          </a:r>
          <a:endParaRPr lang="en-US" dirty="0"/>
        </a:p>
      </dgm:t>
    </dgm:pt>
    <dgm:pt modelId="{0F781E19-DD73-4BC9-B32F-FC61218C38CA}" type="parTrans" cxnId="{C7642A8C-FC75-43D5-A1F1-80EF3BF3D499}">
      <dgm:prSet/>
      <dgm:spPr/>
      <dgm:t>
        <a:bodyPr/>
        <a:lstStyle/>
        <a:p>
          <a:endParaRPr lang="en-US"/>
        </a:p>
      </dgm:t>
    </dgm:pt>
    <dgm:pt modelId="{6E030945-0D9D-4908-9EAB-F0B11252B07B}" type="sibTrans" cxnId="{C7642A8C-FC75-43D5-A1F1-80EF3BF3D499}">
      <dgm:prSet/>
      <dgm:spPr/>
      <dgm:t>
        <a:bodyPr/>
        <a:lstStyle/>
        <a:p>
          <a:endParaRPr lang="en-US"/>
        </a:p>
      </dgm:t>
    </dgm:pt>
    <dgm:pt modelId="{8DB05485-4588-4CC1-ABD4-27DE6F88AFDD}">
      <dgm:prSet phldrT="[Text]"/>
      <dgm:spPr/>
      <dgm:t>
        <a:bodyPr/>
        <a:lstStyle/>
        <a:p>
          <a:r>
            <a:rPr lang="en-US" dirty="0" smtClean="0"/>
            <a:t>Reader needs to </a:t>
          </a:r>
          <a:r>
            <a:rPr lang="en-US" b="1" dirty="0" smtClean="0">
              <a:solidFill>
                <a:schemeClr val="tx1"/>
              </a:solidFill>
            </a:rPr>
            <a:t>Act</a:t>
          </a:r>
          <a:endParaRPr lang="en-US" b="1" dirty="0">
            <a:solidFill>
              <a:schemeClr val="tx1"/>
            </a:solidFill>
          </a:endParaRPr>
        </a:p>
      </dgm:t>
    </dgm:pt>
    <dgm:pt modelId="{19015423-8CAE-4E0D-970C-AF7EB9E60A68}" type="parTrans" cxnId="{8EF35069-71C1-48A4-BD25-3FDB18853DE2}">
      <dgm:prSet/>
      <dgm:spPr/>
      <dgm:t>
        <a:bodyPr/>
        <a:lstStyle/>
        <a:p>
          <a:endParaRPr lang="en-US"/>
        </a:p>
      </dgm:t>
    </dgm:pt>
    <dgm:pt modelId="{AEF97FEE-4253-4E84-B823-5D450BCB8B4C}" type="sibTrans" cxnId="{8EF35069-71C1-48A4-BD25-3FDB18853DE2}">
      <dgm:prSet/>
      <dgm:spPr/>
      <dgm:t>
        <a:bodyPr/>
        <a:lstStyle/>
        <a:p>
          <a:endParaRPr lang="en-US"/>
        </a:p>
      </dgm:t>
    </dgm:pt>
    <dgm:pt modelId="{9D0A7E77-2BDC-4E6C-A3AF-2E9CFBFEC26D}" type="pres">
      <dgm:prSet presAssocID="{6758F5BF-8A55-4531-92B6-1EFB84433122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C4D9B3A9-00A6-413C-93AE-A153F7E07B57}" type="pres">
      <dgm:prSet presAssocID="{EFDEFE66-39CA-4100-A615-A087D0AD25E2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61B9AD1-13C8-41B6-92A5-3351C4EF6CA0}" type="pres">
      <dgm:prSet presAssocID="{DBE3ECD7-847B-4EDB-A342-D0BABFA8DB1E}" presName="sibTrans" presStyleLbl="sibTrans2D1" presStyleIdx="0" presStyleCnt="4"/>
      <dgm:spPr/>
      <dgm:t>
        <a:bodyPr/>
        <a:lstStyle/>
        <a:p>
          <a:endParaRPr lang="en-US"/>
        </a:p>
      </dgm:t>
    </dgm:pt>
    <dgm:pt modelId="{AF637EF7-2D10-4A71-9083-AD0AA2910913}" type="pres">
      <dgm:prSet presAssocID="{DBE3ECD7-847B-4EDB-A342-D0BABFA8DB1E}" presName="connectorText" presStyleLbl="sibTrans2D1" presStyleIdx="0" presStyleCnt="4"/>
      <dgm:spPr/>
      <dgm:t>
        <a:bodyPr/>
        <a:lstStyle/>
        <a:p>
          <a:endParaRPr lang="en-US"/>
        </a:p>
      </dgm:t>
    </dgm:pt>
    <dgm:pt modelId="{6EDA4925-DD12-4099-9B9F-760207F094CD}" type="pres">
      <dgm:prSet presAssocID="{7CC03F90-C689-4495-BE90-F907CB9D3B0D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D853323-3807-4E37-82BD-9B841B78238A}" type="pres">
      <dgm:prSet presAssocID="{9D962F27-5EA2-4A67-BF0B-AABCA950FD43}" presName="sibTrans" presStyleLbl="sibTrans2D1" presStyleIdx="1" presStyleCnt="4"/>
      <dgm:spPr/>
      <dgm:t>
        <a:bodyPr/>
        <a:lstStyle/>
        <a:p>
          <a:endParaRPr lang="en-US"/>
        </a:p>
      </dgm:t>
    </dgm:pt>
    <dgm:pt modelId="{0D89A60F-6745-457D-B6A0-C2CEFF5DBE53}" type="pres">
      <dgm:prSet presAssocID="{9D962F27-5EA2-4A67-BF0B-AABCA950FD43}" presName="connectorText" presStyleLbl="sibTrans2D1" presStyleIdx="1" presStyleCnt="4"/>
      <dgm:spPr/>
      <dgm:t>
        <a:bodyPr/>
        <a:lstStyle/>
        <a:p>
          <a:endParaRPr lang="en-US"/>
        </a:p>
      </dgm:t>
    </dgm:pt>
    <dgm:pt modelId="{A0440823-374A-45A3-8113-74C03D5AABF5}" type="pres">
      <dgm:prSet presAssocID="{CB7F7AFC-BCB4-49DD-AA80-2DE1B3B2B492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C0B641-FABB-4C24-ABAB-FD803EA2B617}" type="pres">
      <dgm:prSet presAssocID="{6E030945-0D9D-4908-9EAB-F0B11252B07B}" presName="sibTrans" presStyleLbl="sibTrans2D1" presStyleIdx="2" presStyleCnt="4"/>
      <dgm:spPr/>
      <dgm:t>
        <a:bodyPr/>
        <a:lstStyle/>
        <a:p>
          <a:endParaRPr lang="en-US"/>
        </a:p>
      </dgm:t>
    </dgm:pt>
    <dgm:pt modelId="{0AC20184-6201-4A2A-88F9-7A5BDD4A365E}" type="pres">
      <dgm:prSet presAssocID="{6E030945-0D9D-4908-9EAB-F0B11252B07B}" presName="connectorText" presStyleLbl="sibTrans2D1" presStyleIdx="2" presStyleCnt="4"/>
      <dgm:spPr/>
      <dgm:t>
        <a:bodyPr/>
        <a:lstStyle/>
        <a:p>
          <a:endParaRPr lang="en-US"/>
        </a:p>
      </dgm:t>
    </dgm:pt>
    <dgm:pt modelId="{582A22AF-1DAF-427A-8300-A7480BC4279E}" type="pres">
      <dgm:prSet presAssocID="{8DB05485-4588-4CC1-ABD4-27DE6F88AFDD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20B04C-1513-47A6-A174-98C6C47CC8AB}" type="pres">
      <dgm:prSet presAssocID="{AEF97FEE-4253-4E84-B823-5D450BCB8B4C}" presName="sibTrans" presStyleLbl="sibTrans2D1" presStyleIdx="3" presStyleCnt="4"/>
      <dgm:spPr/>
      <dgm:t>
        <a:bodyPr/>
        <a:lstStyle/>
        <a:p>
          <a:endParaRPr lang="en-US"/>
        </a:p>
      </dgm:t>
    </dgm:pt>
    <dgm:pt modelId="{E339984B-7F7B-47CF-A21A-FCBC768C3D61}" type="pres">
      <dgm:prSet presAssocID="{AEF97FEE-4253-4E84-B823-5D450BCB8B4C}" presName="connectorText" presStyleLbl="sibTrans2D1" presStyleIdx="3" presStyleCnt="4"/>
      <dgm:spPr/>
      <dgm:t>
        <a:bodyPr/>
        <a:lstStyle/>
        <a:p>
          <a:endParaRPr lang="en-US"/>
        </a:p>
      </dgm:t>
    </dgm:pt>
  </dgm:ptLst>
  <dgm:cxnLst>
    <dgm:cxn modelId="{131C1B61-C042-431B-916D-488C23523B85}" type="presOf" srcId="{AEF97FEE-4253-4E84-B823-5D450BCB8B4C}" destId="{E339984B-7F7B-47CF-A21A-FCBC768C3D61}" srcOrd="1" destOrd="0" presId="urn:microsoft.com/office/officeart/2005/8/layout/cycle2"/>
    <dgm:cxn modelId="{AF78FF10-A078-46AE-BF60-41F2B82EA16F}" type="presOf" srcId="{6758F5BF-8A55-4531-92B6-1EFB84433122}" destId="{9D0A7E77-2BDC-4E6C-A3AF-2E9CFBFEC26D}" srcOrd="0" destOrd="0" presId="urn:microsoft.com/office/officeart/2005/8/layout/cycle2"/>
    <dgm:cxn modelId="{C9178E01-6C74-4548-9C69-BAB9A9E37348}" type="presOf" srcId="{AEF97FEE-4253-4E84-B823-5D450BCB8B4C}" destId="{1F20B04C-1513-47A6-A174-98C6C47CC8AB}" srcOrd="0" destOrd="0" presId="urn:microsoft.com/office/officeart/2005/8/layout/cycle2"/>
    <dgm:cxn modelId="{A11C26BA-0966-4CED-99A4-ABEAA8E32429}" type="presOf" srcId="{7CC03F90-C689-4495-BE90-F907CB9D3B0D}" destId="{6EDA4925-DD12-4099-9B9F-760207F094CD}" srcOrd="0" destOrd="0" presId="urn:microsoft.com/office/officeart/2005/8/layout/cycle2"/>
    <dgm:cxn modelId="{A8996176-636C-4309-BA3C-EDD02A2E821C}" type="presOf" srcId="{CB7F7AFC-BCB4-49DD-AA80-2DE1B3B2B492}" destId="{A0440823-374A-45A3-8113-74C03D5AABF5}" srcOrd="0" destOrd="0" presId="urn:microsoft.com/office/officeart/2005/8/layout/cycle2"/>
    <dgm:cxn modelId="{499FE0F0-0B3B-49A3-9FD0-3F35B10B7B52}" type="presOf" srcId="{8DB05485-4588-4CC1-ABD4-27DE6F88AFDD}" destId="{582A22AF-1DAF-427A-8300-A7480BC4279E}" srcOrd="0" destOrd="0" presId="urn:microsoft.com/office/officeart/2005/8/layout/cycle2"/>
    <dgm:cxn modelId="{07E703BB-CC2F-4B58-9762-07CE59DCD0C7}" type="presOf" srcId="{9D962F27-5EA2-4A67-BF0B-AABCA950FD43}" destId="{0D89A60F-6745-457D-B6A0-C2CEFF5DBE53}" srcOrd="1" destOrd="0" presId="urn:microsoft.com/office/officeart/2005/8/layout/cycle2"/>
    <dgm:cxn modelId="{34A5CA8D-2A2F-4957-9598-75B7CFBA0233}" srcId="{6758F5BF-8A55-4531-92B6-1EFB84433122}" destId="{EFDEFE66-39CA-4100-A615-A087D0AD25E2}" srcOrd="0" destOrd="0" parTransId="{968FC779-489E-4F6F-BCB1-FD36B17631BA}" sibTransId="{DBE3ECD7-847B-4EDB-A342-D0BABFA8DB1E}"/>
    <dgm:cxn modelId="{C7642A8C-FC75-43D5-A1F1-80EF3BF3D499}" srcId="{6758F5BF-8A55-4531-92B6-1EFB84433122}" destId="{CB7F7AFC-BCB4-49DD-AA80-2DE1B3B2B492}" srcOrd="2" destOrd="0" parTransId="{0F781E19-DD73-4BC9-B32F-FC61218C38CA}" sibTransId="{6E030945-0D9D-4908-9EAB-F0B11252B07B}"/>
    <dgm:cxn modelId="{9DE028FE-A08A-4302-9060-F9D95CED68E2}" type="presOf" srcId="{DBE3ECD7-847B-4EDB-A342-D0BABFA8DB1E}" destId="{E61B9AD1-13C8-41B6-92A5-3351C4EF6CA0}" srcOrd="0" destOrd="0" presId="urn:microsoft.com/office/officeart/2005/8/layout/cycle2"/>
    <dgm:cxn modelId="{3ED6C89C-765C-499D-882C-059BC5541322}" type="presOf" srcId="{EFDEFE66-39CA-4100-A615-A087D0AD25E2}" destId="{C4D9B3A9-00A6-413C-93AE-A153F7E07B57}" srcOrd="0" destOrd="0" presId="urn:microsoft.com/office/officeart/2005/8/layout/cycle2"/>
    <dgm:cxn modelId="{9317A2C0-963F-4978-B533-A28E69F5FE1A}" type="presOf" srcId="{DBE3ECD7-847B-4EDB-A342-D0BABFA8DB1E}" destId="{AF637EF7-2D10-4A71-9083-AD0AA2910913}" srcOrd="1" destOrd="0" presId="urn:microsoft.com/office/officeart/2005/8/layout/cycle2"/>
    <dgm:cxn modelId="{A253BDD4-88C3-4F0B-8BC3-04D965A6BFDC}" srcId="{6758F5BF-8A55-4531-92B6-1EFB84433122}" destId="{7CC03F90-C689-4495-BE90-F907CB9D3B0D}" srcOrd="1" destOrd="0" parTransId="{749EFE1A-E8A2-4545-99EA-51F40F0B6C5F}" sibTransId="{9D962F27-5EA2-4A67-BF0B-AABCA950FD43}"/>
    <dgm:cxn modelId="{F2E4A968-FA02-4117-AF2A-47783F44EEBD}" type="presOf" srcId="{6E030945-0D9D-4908-9EAB-F0B11252B07B}" destId="{0AC20184-6201-4A2A-88F9-7A5BDD4A365E}" srcOrd="1" destOrd="0" presId="urn:microsoft.com/office/officeart/2005/8/layout/cycle2"/>
    <dgm:cxn modelId="{8D4560D9-F30F-4878-8819-6C68E93E3E61}" type="presOf" srcId="{6E030945-0D9D-4908-9EAB-F0B11252B07B}" destId="{25C0B641-FABB-4C24-ABAB-FD803EA2B617}" srcOrd="0" destOrd="0" presId="urn:microsoft.com/office/officeart/2005/8/layout/cycle2"/>
    <dgm:cxn modelId="{8EF35069-71C1-48A4-BD25-3FDB18853DE2}" srcId="{6758F5BF-8A55-4531-92B6-1EFB84433122}" destId="{8DB05485-4588-4CC1-ABD4-27DE6F88AFDD}" srcOrd="3" destOrd="0" parTransId="{19015423-8CAE-4E0D-970C-AF7EB9E60A68}" sibTransId="{AEF97FEE-4253-4E84-B823-5D450BCB8B4C}"/>
    <dgm:cxn modelId="{EF142332-E214-40C5-B51C-DB3EB01EC4C4}" type="presOf" srcId="{9D962F27-5EA2-4A67-BF0B-AABCA950FD43}" destId="{1D853323-3807-4E37-82BD-9B841B78238A}" srcOrd="0" destOrd="0" presId="urn:microsoft.com/office/officeart/2005/8/layout/cycle2"/>
    <dgm:cxn modelId="{E7635AA9-B452-4CDD-94DE-38C40365E84F}" type="presParOf" srcId="{9D0A7E77-2BDC-4E6C-A3AF-2E9CFBFEC26D}" destId="{C4D9B3A9-00A6-413C-93AE-A153F7E07B57}" srcOrd="0" destOrd="0" presId="urn:microsoft.com/office/officeart/2005/8/layout/cycle2"/>
    <dgm:cxn modelId="{C274C135-0788-43BE-94F7-AB3345D38A59}" type="presParOf" srcId="{9D0A7E77-2BDC-4E6C-A3AF-2E9CFBFEC26D}" destId="{E61B9AD1-13C8-41B6-92A5-3351C4EF6CA0}" srcOrd="1" destOrd="0" presId="urn:microsoft.com/office/officeart/2005/8/layout/cycle2"/>
    <dgm:cxn modelId="{648FB855-5307-4F1D-B30F-1E6722834A3C}" type="presParOf" srcId="{E61B9AD1-13C8-41B6-92A5-3351C4EF6CA0}" destId="{AF637EF7-2D10-4A71-9083-AD0AA2910913}" srcOrd="0" destOrd="0" presId="urn:microsoft.com/office/officeart/2005/8/layout/cycle2"/>
    <dgm:cxn modelId="{B9DC291F-4F32-41B7-B469-05C4B9CB3FB4}" type="presParOf" srcId="{9D0A7E77-2BDC-4E6C-A3AF-2E9CFBFEC26D}" destId="{6EDA4925-DD12-4099-9B9F-760207F094CD}" srcOrd="2" destOrd="0" presId="urn:microsoft.com/office/officeart/2005/8/layout/cycle2"/>
    <dgm:cxn modelId="{F1A52335-0FCE-478E-A608-0DF9C3DFAE77}" type="presParOf" srcId="{9D0A7E77-2BDC-4E6C-A3AF-2E9CFBFEC26D}" destId="{1D853323-3807-4E37-82BD-9B841B78238A}" srcOrd="3" destOrd="0" presId="urn:microsoft.com/office/officeart/2005/8/layout/cycle2"/>
    <dgm:cxn modelId="{46E04350-B68A-44A2-A46F-39729387C5BC}" type="presParOf" srcId="{1D853323-3807-4E37-82BD-9B841B78238A}" destId="{0D89A60F-6745-457D-B6A0-C2CEFF5DBE53}" srcOrd="0" destOrd="0" presId="urn:microsoft.com/office/officeart/2005/8/layout/cycle2"/>
    <dgm:cxn modelId="{55244E9A-3AA2-49CB-A701-5633E6C60234}" type="presParOf" srcId="{9D0A7E77-2BDC-4E6C-A3AF-2E9CFBFEC26D}" destId="{A0440823-374A-45A3-8113-74C03D5AABF5}" srcOrd="4" destOrd="0" presId="urn:microsoft.com/office/officeart/2005/8/layout/cycle2"/>
    <dgm:cxn modelId="{40CD8604-B2BC-4B8D-A332-E14A7EC09DAE}" type="presParOf" srcId="{9D0A7E77-2BDC-4E6C-A3AF-2E9CFBFEC26D}" destId="{25C0B641-FABB-4C24-ABAB-FD803EA2B617}" srcOrd="5" destOrd="0" presId="urn:microsoft.com/office/officeart/2005/8/layout/cycle2"/>
    <dgm:cxn modelId="{5FFDE018-9A11-4595-9EB1-8AD419F13CC2}" type="presParOf" srcId="{25C0B641-FABB-4C24-ABAB-FD803EA2B617}" destId="{0AC20184-6201-4A2A-88F9-7A5BDD4A365E}" srcOrd="0" destOrd="0" presId="urn:microsoft.com/office/officeart/2005/8/layout/cycle2"/>
    <dgm:cxn modelId="{7928D242-0007-4FAD-BD12-C6922B5EA0D1}" type="presParOf" srcId="{9D0A7E77-2BDC-4E6C-A3AF-2E9CFBFEC26D}" destId="{582A22AF-1DAF-427A-8300-A7480BC4279E}" srcOrd="6" destOrd="0" presId="urn:microsoft.com/office/officeart/2005/8/layout/cycle2"/>
    <dgm:cxn modelId="{BD33DDBD-21D3-46A7-93E6-1608569D4DF9}" type="presParOf" srcId="{9D0A7E77-2BDC-4E6C-A3AF-2E9CFBFEC26D}" destId="{1F20B04C-1513-47A6-A174-98C6C47CC8AB}" srcOrd="7" destOrd="0" presId="urn:microsoft.com/office/officeart/2005/8/layout/cycle2"/>
    <dgm:cxn modelId="{AEC6F908-D6E1-47B4-8A60-E4E27FC672A3}" type="presParOf" srcId="{1F20B04C-1513-47A6-A174-98C6C47CC8AB}" destId="{E339984B-7F7B-47CF-A21A-FCBC768C3D61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4D9B3A9-00A6-413C-93AE-A153F7E07B57}">
      <dsp:nvSpPr>
        <dsp:cNvPr id="0" name=""/>
        <dsp:cNvSpPr/>
      </dsp:nvSpPr>
      <dsp:spPr>
        <a:xfrm>
          <a:off x="2401118" y="925"/>
          <a:ext cx="1446162" cy="144616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Reader </a:t>
          </a:r>
          <a:r>
            <a:rPr lang="en-US" sz="1400" b="1" kern="1200" dirty="0" smtClean="0">
              <a:solidFill>
                <a:schemeClr val="tx1"/>
              </a:solidFill>
            </a:rPr>
            <a:t>Receives</a:t>
          </a:r>
          <a:r>
            <a:rPr lang="en-US" sz="1400" kern="1200" dirty="0" smtClean="0">
              <a:solidFill>
                <a:schemeClr val="tx1"/>
              </a:solidFill>
            </a:rPr>
            <a:t> </a:t>
          </a:r>
          <a:r>
            <a:rPr lang="en-US" sz="1400" kern="1200" dirty="0" smtClean="0"/>
            <a:t>the  Message (stimulus)</a:t>
          </a:r>
          <a:endParaRPr lang="en-US" sz="1400" kern="1200" dirty="0"/>
        </a:p>
      </dsp:txBody>
      <dsp:txXfrm>
        <a:off x="2612904" y="212711"/>
        <a:ext cx="1022590" cy="1022590"/>
      </dsp:txXfrm>
    </dsp:sp>
    <dsp:sp modelId="{E61B9AD1-13C8-41B6-92A5-3351C4EF6CA0}">
      <dsp:nvSpPr>
        <dsp:cNvPr id="0" name=""/>
        <dsp:cNvSpPr/>
      </dsp:nvSpPr>
      <dsp:spPr>
        <a:xfrm rot="2700000">
          <a:off x="3692155" y="1240553"/>
          <a:ext cx="385261" cy="4880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100" kern="1200"/>
        </a:p>
      </dsp:txBody>
      <dsp:txXfrm>
        <a:off x="3709081" y="1297306"/>
        <a:ext cx="269683" cy="292847"/>
      </dsp:txXfrm>
    </dsp:sp>
    <dsp:sp modelId="{6EDA4925-DD12-4099-9B9F-760207F094CD}">
      <dsp:nvSpPr>
        <dsp:cNvPr id="0" name=""/>
        <dsp:cNvSpPr/>
      </dsp:nvSpPr>
      <dsp:spPr>
        <a:xfrm>
          <a:off x="3937711" y="1537518"/>
          <a:ext cx="1446162" cy="144616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Reader </a:t>
          </a:r>
          <a:r>
            <a:rPr lang="en-US" sz="1400" b="1" kern="1200" dirty="0" smtClean="0">
              <a:solidFill>
                <a:schemeClr val="tx1"/>
              </a:solidFill>
            </a:rPr>
            <a:t>Reads</a:t>
          </a:r>
          <a:r>
            <a:rPr lang="en-US" sz="1400" kern="1200" dirty="0" smtClean="0">
              <a:solidFill>
                <a:schemeClr val="tx1"/>
              </a:solidFill>
            </a:rPr>
            <a:t> </a:t>
          </a:r>
          <a:r>
            <a:rPr lang="en-US" sz="1400" kern="1200" dirty="0" smtClean="0"/>
            <a:t>the Message</a:t>
          </a:r>
          <a:endParaRPr lang="en-US" sz="1400" kern="1200" dirty="0"/>
        </a:p>
      </dsp:txBody>
      <dsp:txXfrm>
        <a:off x="4149497" y="1749304"/>
        <a:ext cx="1022590" cy="1022590"/>
      </dsp:txXfrm>
    </dsp:sp>
    <dsp:sp modelId="{1D853323-3807-4E37-82BD-9B841B78238A}">
      <dsp:nvSpPr>
        <dsp:cNvPr id="0" name=""/>
        <dsp:cNvSpPr/>
      </dsp:nvSpPr>
      <dsp:spPr>
        <a:xfrm rot="8100000">
          <a:off x="3707575" y="2777146"/>
          <a:ext cx="385261" cy="4880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100" kern="1200"/>
        </a:p>
      </dsp:txBody>
      <dsp:txXfrm rot="10800000">
        <a:off x="3806227" y="2833899"/>
        <a:ext cx="269683" cy="292847"/>
      </dsp:txXfrm>
    </dsp:sp>
    <dsp:sp modelId="{A0440823-374A-45A3-8113-74C03D5AABF5}">
      <dsp:nvSpPr>
        <dsp:cNvPr id="0" name=""/>
        <dsp:cNvSpPr/>
      </dsp:nvSpPr>
      <dsp:spPr>
        <a:xfrm>
          <a:off x="2401118" y="3074111"/>
          <a:ext cx="1446162" cy="144616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Reader Must </a:t>
          </a:r>
          <a:r>
            <a:rPr lang="en-US" sz="1400" b="1" kern="1200" dirty="0" smtClean="0">
              <a:solidFill>
                <a:schemeClr val="tx1"/>
              </a:solidFill>
            </a:rPr>
            <a:t>Understand</a:t>
          </a:r>
          <a:r>
            <a:rPr lang="en-US" sz="1400" kern="1200" dirty="0" smtClean="0">
              <a:solidFill>
                <a:schemeClr val="tx1"/>
              </a:solidFill>
            </a:rPr>
            <a:t> </a:t>
          </a:r>
          <a:r>
            <a:rPr lang="en-US" sz="1400" kern="1200" dirty="0" smtClean="0"/>
            <a:t>the Message</a:t>
          </a:r>
          <a:endParaRPr lang="en-US" sz="1400" kern="1200" dirty="0"/>
        </a:p>
      </dsp:txBody>
      <dsp:txXfrm>
        <a:off x="2612904" y="3285897"/>
        <a:ext cx="1022590" cy="1022590"/>
      </dsp:txXfrm>
    </dsp:sp>
    <dsp:sp modelId="{25C0B641-FABB-4C24-ABAB-FD803EA2B617}">
      <dsp:nvSpPr>
        <dsp:cNvPr id="0" name=""/>
        <dsp:cNvSpPr/>
      </dsp:nvSpPr>
      <dsp:spPr>
        <a:xfrm rot="13500000">
          <a:off x="2170982" y="2792566"/>
          <a:ext cx="385261" cy="4880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100" kern="1200"/>
        </a:p>
      </dsp:txBody>
      <dsp:txXfrm rot="10800000">
        <a:off x="2269634" y="2931045"/>
        <a:ext cx="269683" cy="292847"/>
      </dsp:txXfrm>
    </dsp:sp>
    <dsp:sp modelId="{582A22AF-1DAF-427A-8300-A7480BC4279E}">
      <dsp:nvSpPr>
        <dsp:cNvPr id="0" name=""/>
        <dsp:cNvSpPr/>
      </dsp:nvSpPr>
      <dsp:spPr>
        <a:xfrm>
          <a:off x="864525" y="1537518"/>
          <a:ext cx="1446162" cy="144616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Reader needs to </a:t>
          </a:r>
          <a:r>
            <a:rPr lang="en-US" sz="1400" b="1" kern="1200" dirty="0" smtClean="0">
              <a:solidFill>
                <a:schemeClr val="tx1"/>
              </a:solidFill>
            </a:rPr>
            <a:t>Act</a:t>
          </a:r>
          <a:endParaRPr lang="en-US" sz="1400" b="1" kern="1200" dirty="0">
            <a:solidFill>
              <a:schemeClr val="tx1"/>
            </a:solidFill>
          </a:endParaRPr>
        </a:p>
      </dsp:txBody>
      <dsp:txXfrm>
        <a:off x="1076311" y="1749304"/>
        <a:ext cx="1022590" cy="1022590"/>
      </dsp:txXfrm>
    </dsp:sp>
    <dsp:sp modelId="{1F20B04C-1513-47A6-A174-98C6C47CC8AB}">
      <dsp:nvSpPr>
        <dsp:cNvPr id="0" name=""/>
        <dsp:cNvSpPr/>
      </dsp:nvSpPr>
      <dsp:spPr>
        <a:xfrm rot="18900000">
          <a:off x="2155562" y="1255973"/>
          <a:ext cx="385261" cy="4880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100" kern="1200"/>
        </a:p>
      </dsp:txBody>
      <dsp:txXfrm>
        <a:off x="2172488" y="1394452"/>
        <a:ext cx="269683" cy="29284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EE6FBA-EE6F-449C-ACDB-AAC0EB4B7BEA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049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15790"/>
            <a:ext cx="5486400" cy="418338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D2F552-CFFE-4895-94E6-2E3267660AD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11051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Write the memo subject and the purpose statement, details and define the expected action. Details explain the why, what, when, where, how much and who questions.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298878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/>
              <a:t>Verbal</a:t>
            </a:r>
            <a:r>
              <a:rPr lang="en-US" dirty="0" smtClean="0"/>
              <a:t>—</a:t>
            </a:r>
            <a:r>
              <a:rPr lang="en-US" baseline="0" dirty="0" smtClean="0"/>
              <a:t>how much detail about a decision, different meanings to same word (denotation refers to the literal or dictionary meaning while connotation refers to the subjective, emotional meaning attached to a word; for example, plastic; language differences (translate into second language and then retranslated into English.; inappropriate use of expressions—slang, jargon (business slang= 24/7, bottom line, window of opportunity, Euphemisms are expressions used instead of words that may be offensive; for example passed away instead of died. </a:t>
            </a:r>
            <a:r>
              <a:rPr lang="en-US" baseline="0" dirty="0" err="1" smtClean="0"/>
              <a:t>Overabstration</a:t>
            </a:r>
            <a:r>
              <a:rPr lang="en-US" baseline="0" dirty="0" smtClean="0"/>
              <a:t>—communication is an abstract word but newspaper is a concrete word. Ambiguous terms such as a few, some, several may be too broad for business—use more specificity; Polarization—gray area</a:t>
            </a:r>
          </a:p>
          <a:p>
            <a:endParaRPr lang="en-US" baseline="0" dirty="0" smtClean="0"/>
          </a:p>
          <a:p>
            <a:r>
              <a:rPr lang="en-US" baseline="0" dirty="0" smtClean="0"/>
              <a:t>Nonverbal—inappropriate signals includes spelling errors, shows up for interview w/jeans; differences of perception, different ages, socioeconomic backgrounds, cultures; inappropriate emotions, excessive anger, prejudice, </a:t>
            </a:r>
            <a:r>
              <a:rPr lang="en-US" baseline="0" dirty="0" err="1" smtClean="0"/>
              <a:t>sterotyping</a:t>
            </a:r>
            <a:r>
              <a:rPr lang="en-US" baseline="0" dirty="0" smtClean="0"/>
              <a:t>, boredom; distractions, noise—environmental noise, extreme temp, uncomfortable seating, body odor, competing noise, body movement, physical appearance, voice qualities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D2F552-CFFE-4895-94E6-2E3267660ADF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3BA380FE-EBD0-4BB0-84A1-60027A209A8E}" type="datetimeFigureOut">
              <a:rPr lang="en-US" smtClean="0"/>
              <a:pPr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6BA666BC-7E51-4FAE-95A9-4E91610C154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owl.english.purdue.edu/owl/rresource/548/1" TargetMode="Externa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owl.english.purdue.edu/owl/resource/624/1/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owl.english.purdue.edu/owl/resource/629/02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owl.english.purdue.edu/owl/resource/548/1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owl.english.purdue.edu/owl/resource/632/01/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Business Writing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b="1" dirty="0" smtClean="0"/>
              <a:t>Overview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861662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5410200" cy="914400"/>
          </a:xfrm>
        </p:spPr>
        <p:txBody>
          <a:bodyPr/>
          <a:lstStyle/>
          <a:p>
            <a:r>
              <a:rPr lang="en-US" dirty="0" smtClean="0">
                <a:latin typeface="Garamond" pitchFamily="18" charset="0"/>
              </a:rPr>
              <a:t>Document Development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533400" y="1524000"/>
            <a:ext cx="7848600" cy="5170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lphaUcPeriod"/>
            </a:pPr>
            <a:r>
              <a:rPr lang="en-US" sz="2400" dirty="0" smtClean="0">
                <a:solidFill>
                  <a:schemeClr val="tx2"/>
                </a:solidFill>
              </a:rPr>
              <a:t>Persuasive</a:t>
            </a:r>
          </a:p>
          <a:p>
            <a:pPr marL="457200" indent="-457200">
              <a:buFont typeface="+mj-lt"/>
              <a:buAutoNum type="alphaUcPeriod"/>
            </a:pPr>
            <a:r>
              <a:rPr lang="en-US" sz="2400" dirty="0" smtClean="0">
                <a:solidFill>
                  <a:schemeClr val="tx2"/>
                </a:solidFill>
              </a:rPr>
              <a:t>Informative</a:t>
            </a:r>
          </a:p>
          <a:p>
            <a:pPr marL="457200" indent="-457200">
              <a:buFont typeface="+mj-lt"/>
              <a:buAutoNum type="alphaUcPeriod"/>
            </a:pPr>
            <a:r>
              <a:rPr lang="en-US" sz="2400" dirty="0" smtClean="0">
                <a:solidFill>
                  <a:schemeClr val="tx2"/>
                </a:solidFill>
              </a:rPr>
              <a:t>Concise</a:t>
            </a:r>
          </a:p>
          <a:p>
            <a:pPr marL="342900" indent="-342900"/>
            <a:endParaRPr lang="en-US" dirty="0" smtClean="0"/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Provide background information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Use specific examples to support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Use charts, diagrams and tables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Eliminate noise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Proof for clarity, further explanation, details</a:t>
            </a:r>
            <a:br>
              <a:rPr lang="en-US" sz="2400" dirty="0" smtClean="0">
                <a:solidFill>
                  <a:schemeClr val="tx2"/>
                </a:solidFill>
              </a:rPr>
            </a:br>
            <a:endParaRPr lang="en-US" sz="2400" dirty="0" smtClean="0">
              <a:solidFill>
                <a:schemeClr val="tx2"/>
              </a:solidFill>
            </a:endParaRPr>
          </a:p>
          <a:p>
            <a:pPr marL="342900" indent="-342900">
              <a:buFont typeface="+mj-lt"/>
              <a:buAutoNum type="alphaUcPeriod"/>
            </a:pPr>
            <a:endParaRPr lang="en-US" dirty="0" smtClean="0"/>
          </a:p>
          <a:p>
            <a:pPr marL="342900" indent="-342900"/>
            <a:r>
              <a:rPr lang="en-US" dirty="0" smtClean="0">
                <a:hlinkClick r:id="rId3"/>
              </a:rPr>
              <a:t>http://owl.english.purdue.edu/owl/rresource/548/1</a:t>
            </a:r>
            <a:endParaRPr lang="en-US" dirty="0" smtClean="0"/>
          </a:p>
          <a:p>
            <a:pPr marL="342900" indent="-342900"/>
            <a:endParaRPr lang="en-US" dirty="0" smtClean="0"/>
          </a:p>
          <a:p>
            <a:pPr marL="342900" indent="-342900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5166170"/>
              </p:ext>
            </p:extLst>
          </p:nvPr>
        </p:nvGraphicFramePr>
        <p:xfrm>
          <a:off x="457200" y="381001"/>
          <a:ext cx="5702026" cy="5952416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{073A0DAA-6AF3-43AB-8588-CEC1D06C72B9}</a:tableStyleId>
              </a:tblPr>
              <a:tblGrid>
                <a:gridCol w="2031674"/>
                <a:gridCol w="666309"/>
                <a:gridCol w="1162913"/>
                <a:gridCol w="796116"/>
                <a:gridCol w="1045014"/>
              </a:tblGrid>
              <a:tr h="400888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</a:rPr>
                        <a:t>Situation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</a:rPr>
                        <a:t>Subject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</a:rPr>
                        <a:t>Line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</a:rPr>
                        <a:t>Purpose Statement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</a:rPr>
                        <a:t>Details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800">
                          <a:effectLst/>
                        </a:rPr>
                        <a:t>Expected Action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</a:tr>
              <a:tr h="113780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Ask your supervisor to take a course, attend a workshop, or attend a national conference for reimbursement (funding for this is encouraged)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</a:tr>
              <a:tr h="66130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Inform classmates of the procedures required </a:t>
                      </a:r>
                      <a:r>
                        <a:rPr lang="en-US" sz="700" dirty="0" smtClean="0">
                          <a:effectLst/>
                        </a:rPr>
                        <a:t>to log in to student portal, student</a:t>
                      </a:r>
                      <a:r>
                        <a:rPr lang="en-US" sz="700" baseline="0" dirty="0" smtClean="0">
                          <a:effectLst/>
                        </a:rPr>
                        <a:t> email, PC login in computer lab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</a:tr>
              <a:tr h="97526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Summarize progress made in the planning of a student sponsored event (fundraiser, service project, guest speaker, other)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600" dirty="0">
                        <a:effectLst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</a:tr>
              <a:tr h="82663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Request the purchase of new furniture/technology for student lounge and study areas on campus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</a:tr>
              <a:tr h="130034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Inform students, faculty and staff about technology procedures to follow to access student email, student portal, AU website and computer login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</a:tr>
              <a:tr h="650174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Summarize the status regarding career fair exhibitors</a:t>
                      </a:r>
                      <a:endParaRPr lang="en-US" sz="600" dirty="0">
                        <a:effectLst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0690" marR="4069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500369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5867400" cy="838200"/>
          </a:xfrm>
        </p:spPr>
        <p:txBody>
          <a:bodyPr>
            <a:normAutofit/>
          </a:bodyPr>
          <a:lstStyle/>
          <a:p>
            <a:r>
              <a:rPr lang="en-US" dirty="0" smtClean="0">
                <a:latin typeface="Garamond" pitchFamily="18" charset="0"/>
              </a:rPr>
              <a:t>Choose the Right Words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596537" y="1371600"/>
            <a:ext cx="7696200" cy="4795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5433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Write Clearly</a:t>
            </a: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 smtClean="0">
                <a:solidFill>
                  <a:schemeClr val="tx2"/>
                </a:solidFill>
              </a:rPr>
              <a:t>Accurate </a:t>
            </a:r>
            <a:r>
              <a:rPr lang="en-US" dirty="0">
                <a:solidFill>
                  <a:schemeClr val="tx2"/>
                </a:solidFill>
              </a:rPr>
              <a:t>and complete</a:t>
            </a: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F</a:t>
            </a:r>
            <a:r>
              <a:rPr lang="en-US" dirty="0" smtClean="0">
                <a:solidFill>
                  <a:schemeClr val="tx2"/>
                </a:solidFill>
              </a:rPr>
              <a:t>amiliar words; </a:t>
            </a:r>
            <a:r>
              <a:rPr lang="en-US" b="1" i="1" dirty="0" smtClean="0">
                <a:solidFill>
                  <a:schemeClr val="tx2"/>
                </a:solidFill>
              </a:rPr>
              <a:t>write </a:t>
            </a:r>
            <a:r>
              <a:rPr lang="en-US" b="1" i="1" dirty="0">
                <a:solidFill>
                  <a:schemeClr val="tx2"/>
                </a:solidFill>
              </a:rPr>
              <a:t>to express not to </a:t>
            </a:r>
            <a:r>
              <a:rPr lang="en-US" b="1" i="1" dirty="0" smtClean="0">
                <a:solidFill>
                  <a:schemeClr val="tx2"/>
                </a:solidFill>
              </a:rPr>
              <a:t>impress</a:t>
            </a:r>
            <a:endParaRPr lang="en-US" b="1" i="1" dirty="0">
              <a:solidFill>
                <a:schemeClr val="tx2"/>
              </a:solidFill>
            </a:endParaRP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 smtClean="0">
                <a:solidFill>
                  <a:schemeClr val="tx2"/>
                </a:solidFill>
              </a:rPr>
              <a:t>Specific</a:t>
            </a:r>
            <a:r>
              <a:rPr lang="en-US" dirty="0">
                <a:solidFill>
                  <a:schemeClr val="tx2"/>
                </a:solidFill>
              </a:rPr>
              <a:t>, concrete language</a:t>
            </a: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Avoid dangling expressions</a:t>
            </a: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Avoid clichés, </a:t>
            </a:r>
            <a:r>
              <a:rPr lang="en-US" dirty="0" smtClean="0">
                <a:solidFill>
                  <a:schemeClr val="tx2"/>
                </a:solidFill>
              </a:rPr>
              <a:t>slang, jargon</a:t>
            </a:r>
            <a:endParaRPr lang="en-US" dirty="0">
              <a:solidFill>
                <a:schemeClr val="tx2"/>
              </a:solidFill>
            </a:endParaRP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Write </a:t>
            </a:r>
            <a:r>
              <a:rPr lang="en-US" dirty="0" smtClean="0">
                <a:solidFill>
                  <a:schemeClr val="tx2"/>
                </a:solidFill>
              </a:rPr>
              <a:t>concisely (redundancy and wordiness)</a:t>
            </a:r>
            <a:br>
              <a:rPr lang="en-US" dirty="0" smtClean="0">
                <a:solidFill>
                  <a:schemeClr val="tx2"/>
                </a:solidFill>
              </a:rPr>
            </a:br>
            <a:endParaRPr lang="en-US" dirty="0">
              <a:solidFill>
                <a:schemeClr val="tx2"/>
              </a:solidFill>
            </a:endParaRPr>
          </a:p>
          <a:p>
            <a:pPr marL="35433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 smtClean="0">
                <a:solidFill>
                  <a:schemeClr val="tx2"/>
                </a:solidFill>
              </a:rPr>
              <a:t>Write </a:t>
            </a:r>
            <a:r>
              <a:rPr lang="en-US" dirty="0">
                <a:solidFill>
                  <a:schemeClr val="tx2"/>
                </a:solidFill>
              </a:rPr>
              <a:t>Effective Sentences</a:t>
            </a: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Simple sentence</a:t>
            </a: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Compound sentence</a:t>
            </a: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Complex sentence</a:t>
            </a:r>
          </a:p>
          <a:p>
            <a:pPr marL="81153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Sentence variety</a:t>
            </a:r>
            <a:br>
              <a:rPr lang="en-US" dirty="0">
                <a:solidFill>
                  <a:schemeClr val="tx2"/>
                </a:solidFill>
              </a:rPr>
            </a:br>
            <a:endParaRPr lang="en-US" dirty="0">
              <a:solidFill>
                <a:schemeClr val="tx2"/>
              </a:solidFill>
            </a:endParaRPr>
          </a:p>
          <a:p>
            <a:pPr marL="800100" lvl="1" indent="-342900">
              <a:buFont typeface="+mj-lt"/>
              <a:buAutoNum type="arabicPeriod"/>
            </a:pPr>
            <a:endParaRPr lang="en-US" sz="1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914400" y="1143000"/>
            <a:ext cx="5638800" cy="70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5433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Active vs. Passive Words</a:t>
            </a:r>
          </a:p>
          <a:p>
            <a:pPr marL="35433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dirty="0">
                <a:solidFill>
                  <a:schemeClr val="tx2"/>
                </a:solidFill>
              </a:rPr>
              <a:t>Parallel Structure</a:t>
            </a:r>
          </a:p>
        </p:txBody>
      </p:sp>
    </p:spTree>
    <p:extLst>
      <p:ext uri="{BB962C8B-B14F-4D97-AF65-F5344CB8AC3E}">
        <p14:creationId xmlns:p14="http://schemas.microsoft.com/office/powerpoint/2010/main" val="336033287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5715000" cy="838200"/>
          </a:xfrm>
        </p:spPr>
        <p:txBody>
          <a:bodyPr/>
          <a:lstStyle/>
          <a:p>
            <a:r>
              <a:rPr lang="en-US" dirty="0" smtClean="0">
                <a:latin typeface="Garamond" pitchFamily="18" charset="0"/>
              </a:rPr>
              <a:t>Use Appropriate Tone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685800" y="1676400"/>
            <a:ext cx="7543800" cy="37117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5433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>
                <a:solidFill>
                  <a:schemeClr val="tx2"/>
                </a:solidFill>
              </a:rPr>
              <a:t>Write confidently</a:t>
            </a:r>
            <a:br>
              <a:rPr lang="en-US" sz="2400" dirty="0">
                <a:solidFill>
                  <a:schemeClr val="tx2"/>
                </a:solidFill>
              </a:rPr>
            </a:br>
            <a:endParaRPr lang="en-US" sz="2400" dirty="0">
              <a:solidFill>
                <a:schemeClr val="tx2"/>
              </a:solidFill>
            </a:endParaRPr>
          </a:p>
          <a:p>
            <a:pPr marL="35433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>
                <a:solidFill>
                  <a:schemeClr val="tx2"/>
                </a:solidFill>
              </a:rPr>
              <a:t>Use a courteous and sincere tone</a:t>
            </a:r>
            <a:br>
              <a:rPr lang="en-US" sz="2400" dirty="0">
                <a:solidFill>
                  <a:schemeClr val="tx2"/>
                </a:solidFill>
              </a:rPr>
            </a:br>
            <a:endParaRPr lang="en-US" sz="2400" dirty="0">
              <a:solidFill>
                <a:schemeClr val="tx2"/>
              </a:solidFill>
            </a:endParaRPr>
          </a:p>
          <a:p>
            <a:pPr marL="35433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>
                <a:solidFill>
                  <a:schemeClr val="tx2"/>
                </a:solidFill>
              </a:rPr>
              <a:t>Use appropriate emphasis and subordination</a:t>
            </a:r>
            <a:br>
              <a:rPr lang="en-US" sz="2400" dirty="0">
                <a:solidFill>
                  <a:schemeClr val="tx2"/>
                </a:solidFill>
              </a:rPr>
            </a:br>
            <a:endParaRPr lang="en-US" sz="2400" dirty="0">
              <a:solidFill>
                <a:schemeClr val="tx2"/>
              </a:solidFill>
            </a:endParaRPr>
          </a:p>
          <a:p>
            <a:pPr marL="35433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>
                <a:solidFill>
                  <a:schemeClr val="tx2"/>
                </a:solidFill>
              </a:rPr>
              <a:t>Use positive language</a:t>
            </a:r>
            <a:br>
              <a:rPr lang="en-US" sz="2400" dirty="0">
                <a:solidFill>
                  <a:schemeClr val="tx2"/>
                </a:solidFill>
              </a:rPr>
            </a:br>
            <a:endParaRPr lang="en-US" sz="2400" dirty="0">
              <a:solidFill>
                <a:schemeClr val="tx2"/>
              </a:solidFill>
            </a:endParaRPr>
          </a:p>
          <a:p>
            <a:pPr marL="35433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>
                <a:solidFill>
                  <a:schemeClr val="tx2"/>
                </a:solidFill>
              </a:rPr>
              <a:t>Stress the </a:t>
            </a:r>
            <a:r>
              <a:rPr lang="en-US" sz="2400" b="1" i="1" dirty="0" smtClean="0">
                <a:solidFill>
                  <a:schemeClr val="tx2"/>
                </a:solidFill>
              </a:rPr>
              <a:t>YOU</a:t>
            </a:r>
            <a:r>
              <a:rPr lang="en-US" sz="2400" dirty="0" smtClean="0">
                <a:solidFill>
                  <a:schemeClr val="tx2"/>
                </a:solidFill>
              </a:rPr>
              <a:t> attitude</a:t>
            </a:r>
            <a:endParaRPr lang="en-US" sz="2400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6172200" cy="914400"/>
          </a:xfrm>
        </p:spPr>
        <p:txBody>
          <a:bodyPr>
            <a:normAutofit/>
          </a:bodyPr>
          <a:lstStyle/>
          <a:p>
            <a:r>
              <a:rPr lang="en-US" dirty="0" smtClean="0">
                <a:latin typeface="Garamond" pitchFamily="18" charset="0"/>
              </a:rPr>
              <a:t>Barriers to Communication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38200" y="1524000"/>
            <a:ext cx="6858000" cy="45981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Verbal Barriers</a:t>
            </a:r>
            <a:br>
              <a:rPr lang="en-US" sz="2400" dirty="0" smtClean="0">
                <a:solidFill>
                  <a:schemeClr val="tx2"/>
                </a:solidFill>
              </a:rPr>
            </a:br>
            <a:endParaRPr lang="en-US" sz="2400" dirty="0" smtClean="0">
              <a:solidFill>
                <a:schemeClr val="tx2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Inadequate knowledge or vocabulary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Differences in interpretation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Language differences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Inappropriate use of expressions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Over abstraction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Ambiguity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Polarization</a:t>
            </a:r>
          </a:p>
          <a:p>
            <a:pPr>
              <a:buFont typeface="Arial" pitchFamily="34" charset="0"/>
              <a:buChar char="•"/>
            </a:pPr>
            <a:endParaRPr lang="en-US" dirty="0" smtClean="0"/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Nonverbal Barriers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Inappropriate or conflicting signals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Differences in perception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Inappropriate emotions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Distractions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457200"/>
            <a:ext cx="5105400" cy="838200"/>
          </a:xfrm>
        </p:spPr>
        <p:txBody>
          <a:bodyPr/>
          <a:lstStyle/>
          <a:p>
            <a:r>
              <a:rPr lang="en-US" dirty="0" smtClean="0">
                <a:latin typeface="Garamond" pitchFamily="18" charset="0"/>
              </a:rPr>
              <a:t>Communication Cycle</a:t>
            </a:r>
            <a:endParaRPr lang="en-US" dirty="0">
              <a:latin typeface="Garamond" pitchFamily="18" charset="0"/>
            </a:endParaRPr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451244352"/>
              </p:ext>
            </p:extLst>
          </p:nvPr>
        </p:nvGraphicFramePr>
        <p:xfrm>
          <a:off x="1447800" y="1600200"/>
          <a:ext cx="6248400" cy="4521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1725374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990600" y="533400"/>
            <a:ext cx="7024744" cy="1143000"/>
          </a:xfrm>
        </p:spPr>
        <p:txBody>
          <a:bodyPr/>
          <a:lstStyle/>
          <a:p>
            <a:r>
              <a:rPr lang="en-US" dirty="0" smtClean="0">
                <a:latin typeface="Garamond" pitchFamily="18" charset="0"/>
              </a:rPr>
              <a:t>PDA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2667000" y="533400"/>
            <a:ext cx="1775908" cy="2248348"/>
          </a:xfrm>
        </p:spPr>
        <p:txBody>
          <a:bodyPr/>
          <a:lstStyle/>
          <a:p>
            <a:r>
              <a:rPr lang="en-US" dirty="0" smtClean="0"/>
              <a:t>Purpose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Details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Action</a:t>
            </a:r>
          </a:p>
          <a:p>
            <a:pPr marL="68580" indent="0">
              <a:buNone/>
            </a:pPr>
            <a:endParaRPr lang="en-US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0486531"/>
              </p:ext>
            </p:extLst>
          </p:nvPr>
        </p:nvGraphicFramePr>
        <p:xfrm>
          <a:off x="1524000" y="2971800"/>
          <a:ext cx="6096000" cy="2931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Document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Expected Reader Action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Sales letter  which describes a trip to Alaska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Purchase</a:t>
                      </a:r>
                      <a:r>
                        <a:rPr lang="en-US" baseline="0" dirty="0" smtClean="0"/>
                        <a:t> the trip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Letter</a:t>
                      </a:r>
                      <a:r>
                        <a:rPr lang="en-US" baseline="0" dirty="0" smtClean="0"/>
                        <a:t> requesting a recommendation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Provide the recommendation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Proposal</a:t>
                      </a:r>
                      <a:r>
                        <a:rPr lang="en-US" baseline="0" dirty="0" smtClean="0"/>
                        <a:t> to purchase a new computer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Approve the</a:t>
                      </a:r>
                      <a:r>
                        <a:rPr lang="en-US" baseline="0" dirty="0" smtClean="0"/>
                        <a:t> proposal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Letter asking for a job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Grant interview or give</a:t>
                      </a:r>
                      <a:r>
                        <a:rPr lang="en-US" baseline="0" dirty="0" smtClean="0"/>
                        <a:t> writer the job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47444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5334000" cy="838200"/>
          </a:xfrm>
        </p:spPr>
        <p:txBody>
          <a:bodyPr/>
          <a:lstStyle/>
          <a:p>
            <a:r>
              <a:rPr lang="en-US" dirty="0" smtClean="0">
                <a:latin typeface="Garamond" pitchFamily="18" charset="0"/>
              </a:rPr>
              <a:t>Rhetorical Awareness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3" name="Content Placeholder 5"/>
          <p:cNvSpPr txBox="1">
            <a:spLocks/>
          </p:cNvSpPr>
          <p:nvPr/>
        </p:nvSpPr>
        <p:spPr>
          <a:xfrm>
            <a:off x="1434737" y="2133600"/>
            <a:ext cx="4114800" cy="3200400"/>
          </a:xfrm>
          <a:prstGeom prst="rect">
            <a:avLst/>
          </a:prstGeom>
        </p:spPr>
        <p:txBody>
          <a:bodyPr/>
          <a:lstStyle>
            <a:lvl1pPr marL="342900" indent="-27432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2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640080" indent="-27432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2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2pPr>
            <a:lvl3pPr marL="914400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20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3pPr>
            <a:lvl4pPr marL="1124712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8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4pPr>
            <a:lvl5pPr marL="1325880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6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5pPr>
            <a:lvl6pPr marL="1517904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1719072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1920240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2121408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Purpose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Audience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Stakeholders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Context</a:t>
            </a:r>
            <a:br>
              <a:rPr lang="en-US" dirty="0" smtClean="0"/>
            </a:br>
            <a:endParaRPr lang="en-US" dirty="0" smtClean="0"/>
          </a:p>
          <a:p>
            <a:pPr marL="68580" indent="0">
              <a:buNone/>
            </a:pPr>
            <a:endParaRPr lang="en-US" dirty="0" smtClean="0"/>
          </a:p>
          <a:p>
            <a:pPr marL="68580" indent="0">
              <a:buFont typeface="Wingdings 2" pitchFamily="18" charset="2"/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838200" y="5410200"/>
            <a:ext cx="66294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hlinkClick r:id="rId3"/>
              </a:rPr>
              <a:t>http://owl.english.purdue.edu/owl/resource/624/1/</a:t>
            </a: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32728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5638800" cy="762000"/>
          </a:xfrm>
        </p:spPr>
        <p:txBody>
          <a:bodyPr>
            <a:normAutofit/>
          </a:bodyPr>
          <a:lstStyle/>
          <a:p>
            <a:r>
              <a:rPr lang="en-US" dirty="0" smtClean="0">
                <a:latin typeface="Garamond" pitchFamily="18" charset="0"/>
              </a:rPr>
              <a:t>User Centered Design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3" name="Content Placeholder 5"/>
          <p:cNvSpPr txBox="1">
            <a:spLocks/>
          </p:cNvSpPr>
          <p:nvPr/>
        </p:nvSpPr>
        <p:spPr>
          <a:xfrm>
            <a:off x="990600" y="1600200"/>
            <a:ext cx="6477000" cy="4419600"/>
          </a:xfrm>
          <a:prstGeom prst="rect">
            <a:avLst/>
          </a:prstGeom>
        </p:spPr>
        <p:txBody>
          <a:bodyPr/>
          <a:lstStyle>
            <a:lvl1pPr marL="342900" indent="-27432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2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640080" indent="-27432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2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2pPr>
            <a:lvl3pPr marL="914400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20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3pPr>
            <a:lvl4pPr marL="1124712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8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4pPr>
            <a:lvl5pPr marL="1325880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6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5pPr>
            <a:lvl6pPr marL="1517904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1719072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1920240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2121408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  <a:defRPr sz="14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Focus on Audience</a:t>
            </a:r>
          </a:p>
          <a:p>
            <a:pPr lvl="1"/>
            <a:r>
              <a:rPr lang="en-US" dirty="0" smtClean="0"/>
              <a:t>Expectation(s)</a:t>
            </a:r>
          </a:p>
          <a:p>
            <a:pPr lvl="1"/>
            <a:r>
              <a:rPr lang="en-US" dirty="0" smtClean="0"/>
              <a:t>Characteristics</a:t>
            </a:r>
          </a:p>
          <a:p>
            <a:pPr lvl="1"/>
            <a:r>
              <a:rPr lang="en-US" dirty="0" smtClean="0"/>
              <a:t>Goals</a:t>
            </a:r>
          </a:p>
          <a:p>
            <a:pPr lvl="1"/>
            <a:r>
              <a:rPr lang="en-US" dirty="0" smtClean="0"/>
              <a:t>Context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Identify Audience Needs (Details)</a:t>
            </a:r>
          </a:p>
          <a:p>
            <a:pPr lvl="1"/>
            <a:r>
              <a:rPr lang="en-US" dirty="0" smtClean="0"/>
              <a:t>Who, What, Where, When, Why, How or How Much</a:t>
            </a:r>
          </a:p>
          <a:p>
            <a:pPr marL="68580" indent="0">
              <a:buNone/>
            </a:pPr>
            <a:r>
              <a:rPr lang="en-US" dirty="0">
                <a:hlinkClick r:id="rId3"/>
              </a:rPr>
              <a:t>http://owl.english.purdue.edu/owl/resource/629/02</a:t>
            </a:r>
            <a:r>
              <a:rPr lang="en-US" dirty="0" smtClean="0">
                <a:hlinkClick r:id="rId3"/>
              </a:rPr>
              <a:t>/</a:t>
            </a:r>
            <a:r>
              <a:rPr lang="en-US" dirty="0" smtClean="0"/>
              <a:t> </a:t>
            </a:r>
          </a:p>
          <a:p>
            <a:pPr marL="68580" indent="0">
              <a:buFont typeface="Wingdings 2" pitchFamily="18" charset="2"/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0967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5791200" cy="762000"/>
          </a:xfrm>
        </p:spPr>
        <p:txBody>
          <a:bodyPr>
            <a:normAutofit/>
          </a:bodyPr>
          <a:lstStyle/>
          <a:p>
            <a:r>
              <a:rPr lang="en-US" dirty="0" smtClean="0">
                <a:latin typeface="Garamond" pitchFamily="18" charset="0"/>
              </a:rPr>
              <a:t>Audience Analysis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685800" y="1219200"/>
            <a:ext cx="7391400" cy="47274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Primary</a:t>
            </a:r>
          </a:p>
          <a:p>
            <a:pPr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Secondary</a:t>
            </a:r>
          </a:p>
          <a:p>
            <a:pPr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Shadow </a:t>
            </a:r>
          </a:p>
          <a:p>
            <a:pPr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Stakeholders</a:t>
            </a:r>
          </a:p>
          <a:p>
            <a:pPr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endParaRPr lang="en-US" sz="2400" dirty="0" smtClean="0">
              <a:solidFill>
                <a:schemeClr val="tx2"/>
              </a:solidFill>
            </a:endParaRPr>
          </a:p>
          <a:p>
            <a:pPr indent="-274320" algn="ctr">
              <a:spcBef>
                <a:spcPct val="20000"/>
              </a:spcBef>
              <a:buClr>
                <a:schemeClr val="accent1"/>
              </a:buClr>
              <a:buSzPct val="76000"/>
            </a:pPr>
            <a:r>
              <a:rPr lang="en-US" sz="2400" b="1" dirty="0" smtClean="0">
                <a:solidFill>
                  <a:schemeClr val="tx2"/>
                </a:solidFill>
              </a:rPr>
              <a:t>Questions to ask before writing</a:t>
            </a:r>
          </a:p>
          <a:p>
            <a:pPr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What is your relationship with the audience?</a:t>
            </a:r>
          </a:p>
          <a:p>
            <a:pPr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How will the audience react?</a:t>
            </a:r>
          </a:p>
          <a:p>
            <a:pPr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What does the audience already know?</a:t>
            </a:r>
          </a:p>
          <a:p>
            <a:pPr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What is unique about the audience?</a:t>
            </a:r>
          </a:p>
          <a:p>
            <a:pPr>
              <a:buFont typeface="Arial" pitchFamily="34" charset="0"/>
              <a:buChar char="•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5486400" cy="838200"/>
          </a:xfrm>
        </p:spPr>
        <p:txBody>
          <a:bodyPr>
            <a:normAutofit/>
          </a:bodyPr>
          <a:lstStyle/>
          <a:p>
            <a:r>
              <a:rPr lang="en-US" dirty="0" smtClean="0">
                <a:latin typeface="Garamond" pitchFamily="18" charset="0"/>
              </a:rPr>
              <a:t>Document Organization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762000" y="1447800"/>
            <a:ext cx="6858000" cy="44935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3"/>
              </a:rPr>
              <a:t>http://owl.english.purdue.edu/owl/resource/548/1</a:t>
            </a:r>
            <a:endParaRPr lang="en-US" dirty="0" smtClean="0"/>
          </a:p>
          <a:p>
            <a:endParaRPr lang="en-US" dirty="0" smtClean="0"/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000" dirty="0" smtClean="0">
                <a:solidFill>
                  <a:schemeClr val="tx2"/>
                </a:solidFill>
              </a:rPr>
              <a:t>Explain purpose and present main ideas</a:t>
            </a:r>
          </a:p>
          <a:p>
            <a:pPr marL="80010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000" dirty="0" smtClean="0">
                <a:solidFill>
                  <a:schemeClr val="tx2"/>
                </a:solidFill>
              </a:rPr>
              <a:t>What is this?</a:t>
            </a:r>
          </a:p>
          <a:p>
            <a:pPr marL="80010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000" dirty="0" smtClean="0">
                <a:solidFill>
                  <a:schemeClr val="tx2"/>
                </a:solidFill>
              </a:rPr>
              <a:t>Why am I getting it?</a:t>
            </a:r>
          </a:p>
          <a:p>
            <a:pPr marL="80010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000" dirty="0" smtClean="0">
                <a:solidFill>
                  <a:schemeClr val="tx2"/>
                </a:solidFill>
              </a:rPr>
              <a:t>What you do want me to do?</a:t>
            </a:r>
          </a:p>
          <a:p>
            <a:pPr marL="800100" lvl="1" indent="-342900">
              <a:buFont typeface="+mj-lt"/>
              <a:buAutoNum type="arabicPeriod"/>
            </a:pPr>
            <a:endParaRPr lang="en-US" sz="1600" dirty="0" smtClean="0"/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000" dirty="0" smtClean="0">
                <a:solidFill>
                  <a:schemeClr val="tx2"/>
                </a:solidFill>
              </a:rPr>
              <a:t>Logical progression of ideas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000" dirty="0" smtClean="0">
                <a:solidFill>
                  <a:schemeClr val="tx2"/>
                </a:solidFill>
              </a:rPr>
              <a:t>State most important information first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000" dirty="0" smtClean="0">
                <a:solidFill>
                  <a:schemeClr val="tx2"/>
                </a:solidFill>
              </a:rPr>
              <a:t>Keep like information together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000" dirty="0" smtClean="0">
                <a:solidFill>
                  <a:schemeClr val="tx2"/>
                </a:solidFill>
              </a:rPr>
              <a:t>Organize each paragraph around one main idea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000" dirty="0" smtClean="0">
                <a:solidFill>
                  <a:schemeClr val="tx2"/>
                </a:solidFill>
              </a:rPr>
              <a:t>Begin each paragraph with one key sentence</a:t>
            </a:r>
          </a:p>
          <a:p>
            <a:pPr marL="342900" indent="-342900">
              <a:buFont typeface="+mj-lt"/>
              <a:buAutoNum type="alphaUcPeriod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4724400" cy="914400"/>
          </a:xfrm>
        </p:spPr>
        <p:txBody>
          <a:bodyPr/>
          <a:lstStyle/>
          <a:p>
            <a:r>
              <a:rPr lang="en-US" dirty="0" smtClean="0">
                <a:latin typeface="Garamond" pitchFamily="18" charset="0"/>
              </a:rPr>
              <a:t>Document Design</a:t>
            </a:r>
            <a:endParaRPr lang="en-US" dirty="0">
              <a:latin typeface="Garamond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685800" y="1600200"/>
            <a:ext cx="7162800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Format must conform to document</a:t>
            </a:r>
          </a:p>
          <a:p>
            <a:pPr marL="800100" lvl="1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Resume, cover letter, memo, report, email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Easy to locate information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Key points use bold, underline or italics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Clear headings and subheadings</a:t>
            </a:r>
          </a:p>
          <a:p>
            <a:pPr marL="342900" indent="-274320">
              <a:spcBef>
                <a:spcPct val="20000"/>
              </a:spcBef>
              <a:buClr>
                <a:schemeClr val="accent1"/>
              </a:buClr>
              <a:buSzPct val="76000"/>
              <a:buFont typeface="Wingdings 2" pitchFamily="18" charset="2"/>
              <a:buChar char=""/>
            </a:pPr>
            <a:r>
              <a:rPr lang="en-US" sz="2400" dirty="0" smtClean="0">
                <a:solidFill>
                  <a:schemeClr val="tx2"/>
                </a:solidFill>
              </a:rPr>
              <a:t>Improve readability with indentation or bullets</a:t>
            </a:r>
          </a:p>
          <a:p>
            <a:pPr marL="342900" indent="-342900">
              <a:buFont typeface="+mj-lt"/>
              <a:buAutoNum type="alphaUcPeriod"/>
            </a:pPr>
            <a:endParaRPr lang="en-US" dirty="0" smtClean="0"/>
          </a:p>
          <a:p>
            <a:pPr marL="342900" indent="-342900">
              <a:buFont typeface="+mj-lt"/>
              <a:buAutoNum type="alphaUcPeriod"/>
            </a:pPr>
            <a:endParaRPr lang="en-US" dirty="0" smtClean="0"/>
          </a:p>
          <a:p>
            <a:pPr marL="342900" indent="-342900"/>
            <a:r>
              <a:rPr lang="en-US" dirty="0" smtClean="0"/>
              <a:t>HATS, </a:t>
            </a:r>
            <a:r>
              <a:rPr lang="en-US" dirty="0" smtClean="0">
                <a:hlinkClick r:id="rId3"/>
              </a:rPr>
              <a:t>http://owl.english.purdue.edu/owl/resource/632/01/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318</TotalTime>
  <Words>666</Words>
  <Application>Microsoft Office PowerPoint</Application>
  <PresentationFormat>On-screen Show (4:3)</PresentationFormat>
  <Paragraphs>180</Paragraphs>
  <Slides>14</Slides>
  <Notes>13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Austin</vt:lpstr>
      <vt:lpstr>Business Writing</vt:lpstr>
      <vt:lpstr>Barriers to Communication</vt:lpstr>
      <vt:lpstr>Communication Cycle</vt:lpstr>
      <vt:lpstr>PDA</vt:lpstr>
      <vt:lpstr>Rhetorical Awareness</vt:lpstr>
      <vt:lpstr>User Centered Design</vt:lpstr>
      <vt:lpstr>Audience Analysis</vt:lpstr>
      <vt:lpstr>Document Organization</vt:lpstr>
      <vt:lpstr>Document Design</vt:lpstr>
      <vt:lpstr>Document Development</vt:lpstr>
      <vt:lpstr>PowerPoint Presentation</vt:lpstr>
      <vt:lpstr>Choose the Right Words</vt:lpstr>
      <vt:lpstr>PowerPoint Presentation</vt:lpstr>
      <vt:lpstr>Use Appropriate Tone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Business Writing</dc:title>
  <dc:creator>Diane Cornilsen</dc:creator>
  <cp:lastModifiedBy>Diane Cornilsen</cp:lastModifiedBy>
  <cp:revision>24</cp:revision>
  <cp:lastPrinted>2012-08-27T18:59:18Z</cp:lastPrinted>
  <dcterms:created xsi:type="dcterms:W3CDTF">2012-08-24T16:25:09Z</dcterms:created>
  <dcterms:modified xsi:type="dcterms:W3CDTF">2013-07-30T17:39:09Z</dcterms:modified>
</cp:coreProperties>
</file>

<file path=docProps/thumbnail.jpeg>
</file>